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62" r:id="rId4"/>
    <p:sldId id="258" r:id="rId5"/>
    <p:sldId id="265" r:id="rId6"/>
    <p:sldId id="263" r:id="rId7"/>
    <p:sldId id="259" r:id="rId8"/>
    <p:sldId id="266" r:id="rId9"/>
    <p:sldId id="260"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3072"/>
    <a:srgbClr val="0A0021"/>
    <a:srgbClr val="000000"/>
    <a:srgbClr val="0D0B32"/>
    <a:srgbClr val="61A3DD"/>
    <a:srgbClr val="0829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0" autoAdjust="0"/>
    <p:restoredTop sz="92615" autoAdjust="0"/>
  </p:normalViewPr>
  <p:slideViewPr>
    <p:cSldViewPr snapToGrid="0">
      <p:cViewPr varScale="1">
        <p:scale>
          <a:sx n="92" d="100"/>
          <a:sy n="92" d="100"/>
        </p:scale>
        <p:origin x="44" y="5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42DC7E-613E-4273-9EE3-4023127D2478}" type="datetimeFigureOut">
              <a:rPr lang="en-GB" smtClean="0"/>
              <a:t>18/05/2026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2B7A5D-51E6-4F68-BC7D-87DB7CC27C0E}" type="slidenum">
              <a:rPr lang="en-GB" smtClean="0"/>
              <a:t>‹#›</a:t>
            </a:fld>
            <a:endParaRPr lang="en-GB"/>
          </a:p>
        </p:txBody>
      </p:sp>
    </p:spTree>
    <p:extLst>
      <p:ext uri="{BB962C8B-B14F-4D97-AF65-F5344CB8AC3E}">
        <p14:creationId xmlns:p14="http://schemas.microsoft.com/office/powerpoint/2010/main" val="1549967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2B7A5D-51E6-4F68-BC7D-87DB7CC27C0E}" type="slidenum">
              <a:rPr lang="en-GB" smtClean="0"/>
              <a:t>1</a:t>
            </a:fld>
            <a:endParaRPr lang="en-GB"/>
          </a:p>
        </p:txBody>
      </p:sp>
    </p:spTree>
    <p:extLst>
      <p:ext uri="{BB962C8B-B14F-4D97-AF65-F5344CB8AC3E}">
        <p14:creationId xmlns:p14="http://schemas.microsoft.com/office/powerpoint/2010/main" val="1802587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2B7A5D-51E6-4F68-BC7D-87DB7CC27C0E}" type="slidenum">
              <a:rPr lang="en-GB" smtClean="0"/>
              <a:t>3</a:t>
            </a:fld>
            <a:endParaRPr lang="en-GB"/>
          </a:p>
        </p:txBody>
      </p:sp>
    </p:spTree>
    <p:extLst>
      <p:ext uri="{BB962C8B-B14F-4D97-AF65-F5344CB8AC3E}">
        <p14:creationId xmlns:p14="http://schemas.microsoft.com/office/powerpoint/2010/main" val="3624145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2B7A5D-51E6-4F68-BC7D-87DB7CC27C0E}" type="slidenum">
              <a:rPr lang="en-GB" smtClean="0"/>
              <a:t>6</a:t>
            </a:fld>
            <a:endParaRPr lang="en-GB"/>
          </a:p>
        </p:txBody>
      </p:sp>
    </p:spTree>
    <p:extLst>
      <p:ext uri="{BB962C8B-B14F-4D97-AF65-F5344CB8AC3E}">
        <p14:creationId xmlns:p14="http://schemas.microsoft.com/office/powerpoint/2010/main" val="3649119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2B7A5D-51E6-4F68-BC7D-87DB7CC27C0E}" type="slidenum">
              <a:rPr lang="en-GB" smtClean="0"/>
              <a:t>7</a:t>
            </a:fld>
            <a:endParaRPr lang="en-GB"/>
          </a:p>
        </p:txBody>
      </p:sp>
    </p:spTree>
    <p:extLst>
      <p:ext uri="{BB962C8B-B14F-4D97-AF65-F5344CB8AC3E}">
        <p14:creationId xmlns:p14="http://schemas.microsoft.com/office/powerpoint/2010/main" val="394627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DD0D5-6C08-3B58-8F3F-34B73B8519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2B953E-EAE0-66C1-C021-534F7DA5C8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A269E-6D33-7783-8F13-37B3E8ACFF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DD6BE0F-B431-B65C-0D58-22D3FD3C93F7}"/>
              </a:ext>
            </a:extLst>
          </p:cNvPr>
          <p:cNvSpPr>
            <a:spLocks noGrp="1"/>
          </p:cNvSpPr>
          <p:nvPr>
            <p:ph type="sldNum" sz="quarter" idx="5"/>
          </p:nvPr>
        </p:nvSpPr>
        <p:spPr/>
        <p:txBody>
          <a:bodyPr/>
          <a:lstStyle/>
          <a:p>
            <a:fld id="{3C2B7A5D-51E6-4F68-BC7D-87DB7CC27C0E}" type="slidenum">
              <a:rPr lang="en-GB" smtClean="0"/>
              <a:t>8</a:t>
            </a:fld>
            <a:endParaRPr lang="en-GB"/>
          </a:p>
        </p:txBody>
      </p:sp>
    </p:spTree>
    <p:extLst>
      <p:ext uri="{BB962C8B-B14F-4D97-AF65-F5344CB8AC3E}">
        <p14:creationId xmlns:p14="http://schemas.microsoft.com/office/powerpoint/2010/main" val="2417066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Logos animate on first, all at same time</a:t>
            </a:r>
          </a:p>
        </p:txBody>
      </p:sp>
      <p:sp>
        <p:nvSpPr>
          <p:cNvPr id="4" name="Slide Number Placeholder 3"/>
          <p:cNvSpPr>
            <a:spLocks noGrp="1"/>
          </p:cNvSpPr>
          <p:nvPr>
            <p:ph type="sldNum" sz="quarter" idx="5"/>
          </p:nvPr>
        </p:nvSpPr>
        <p:spPr/>
        <p:txBody>
          <a:bodyPr/>
          <a:lstStyle/>
          <a:p>
            <a:fld id="{3C2B7A5D-51E6-4F68-BC7D-87DB7CC27C0E}" type="slidenum">
              <a:rPr lang="en-GB" smtClean="0"/>
              <a:t>9</a:t>
            </a:fld>
            <a:endParaRPr lang="en-GB"/>
          </a:p>
        </p:txBody>
      </p:sp>
    </p:spTree>
    <p:extLst>
      <p:ext uri="{BB962C8B-B14F-4D97-AF65-F5344CB8AC3E}">
        <p14:creationId xmlns:p14="http://schemas.microsoft.com/office/powerpoint/2010/main" val="1077160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2B7A5D-51E6-4F68-BC7D-87DB7CC27C0E}" type="slidenum">
              <a:rPr lang="en-GB" smtClean="0"/>
              <a:t>10</a:t>
            </a:fld>
            <a:endParaRPr lang="en-GB"/>
          </a:p>
        </p:txBody>
      </p:sp>
    </p:spTree>
    <p:extLst>
      <p:ext uri="{BB962C8B-B14F-4D97-AF65-F5344CB8AC3E}">
        <p14:creationId xmlns:p14="http://schemas.microsoft.com/office/powerpoint/2010/main" val="1860075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B6D50-1BC3-34D4-974D-76B256645E8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85F40C26-5F94-776B-40D2-FAF413D688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DC777EAA-1401-E1D5-386E-F3BC83E5D754}"/>
              </a:ext>
            </a:extLst>
          </p:cNvPr>
          <p:cNvSpPr>
            <a:spLocks noGrp="1"/>
          </p:cNvSpPr>
          <p:nvPr>
            <p:ph type="dt" sz="half" idx="10"/>
          </p:nvPr>
        </p:nvSpPr>
        <p:spPr/>
        <p:txBody>
          <a:bodyPr/>
          <a:lstStyle/>
          <a:p>
            <a:fld id="{6B78EE15-3B83-4F3F-BF06-03363E2CE897}" type="datetimeFigureOut">
              <a:rPr lang="en-GB" smtClean="0"/>
              <a:t>18/05/2026</a:t>
            </a:fld>
            <a:endParaRPr lang="en-GB"/>
          </a:p>
        </p:txBody>
      </p:sp>
      <p:sp>
        <p:nvSpPr>
          <p:cNvPr id="5" name="Footer Placeholder 4">
            <a:extLst>
              <a:ext uri="{FF2B5EF4-FFF2-40B4-BE49-F238E27FC236}">
                <a16:creationId xmlns:a16="http://schemas.microsoft.com/office/drawing/2014/main" id="{DE41C06C-B0C8-BBFF-EB37-91AB625201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AA0AB8-AFC1-43DC-995F-370A4E096AEF}"/>
              </a:ext>
            </a:extLst>
          </p:cNvPr>
          <p:cNvSpPr>
            <a:spLocks noGrp="1"/>
          </p:cNvSpPr>
          <p:nvPr>
            <p:ph type="sldNum" sz="quarter" idx="12"/>
          </p:nvPr>
        </p:nvSpPr>
        <p:spPr/>
        <p:txBody>
          <a:bodyPr/>
          <a:lstStyle/>
          <a:p>
            <a:fld id="{854126E9-68C4-43F1-8D36-F1D9F34D8966}" type="slidenum">
              <a:rPr lang="en-GB" smtClean="0"/>
              <a:t>‹#›</a:t>
            </a:fld>
            <a:endParaRPr lang="en-GB"/>
          </a:p>
        </p:txBody>
      </p:sp>
    </p:spTree>
    <p:extLst>
      <p:ext uri="{BB962C8B-B14F-4D97-AF65-F5344CB8AC3E}">
        <p14:creationId xmlns:p14="http://schemas.microsoft.com/office/powerpoint/2010/main" val="40264401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781E9-2B48-BA6E-63A2-932EA53FEB94}"/>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FA02953-53DC-8304-D949-24A4008FE30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D151141-28FB-5B50-B561-51C8C3296410}"/>
              </a:ext>
            </a:extLst>
          </p:cNvPr>
          <p:cNvSpPr>
            <a:spLocks noGrp="1"/>
          </p:cNvSpPr>
          <p:nvPr>
            <p:ph type="dt" sz="half" idx="10"/>
          </p:nvPr>
        </p:nvSpPr>
        <p:spPr/>
        <p:txBody>
          <a:bodyPr/>
          <a:lstStyle/>
          <a:p>
            <a:fld id="{6B78EE15-3B83-4F3F-BF06-03363E2CE897}" type="datetimeFigureOut">
              <a:rPr lang="en-GB" smtClean="0"/>
              <a:t>18/05/2026</a:t>
            </a:fld>
            <a:endParaRPr lang="en-GB"/>
          </a:p>
        </p:txBody>
      </p:sp>
      <p:sp>
        <p:nvSpPr>
          <p:cNvPr id="5" name="Footer Placeholder 4">
            <a:extLst>
              <a:ext uri="{FF2B5EF4-FFF2-40B4-BE49-F238E27FC236}">
                <a16:creationId xmlns:a16="http://schemas.microsoft.com/office/drawing/2014/main" id="{C4E9CE7B-A3F7-7F5D-CC54-619A919EE5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CBD889-71C4-1518-9907-73D8003205F8}"/>
              </a:ext>
            </a:extLst>
          </p:cNvPr>
          <p:cNvSpPr>
            <a:spLocks noGrp="1"/>
          </p:cNvSpPr>
          <p:nvPr>
            <p:ph type="sldNum" sz="quarter" idx="12"/>
          </p:nvPr>
        </p:nvSpPr>
        <p:spPr/>
        <p:txBody>
          <a:bodyPr/>
          <a:lstStyle/>
          <a:p>
            <a:fld id="{854126E9-68C4-43F1-8D36-F1D9F34D8966}" type="slidenum">
              <a:rPr lang="en-GB" smtClean="0"/>
              <a:t>‹#›</a:t>
            </a:fld>
            <a:endParaRPr lang="en-GB"/>
          </a:p>
        </p:txBody>
      </p:sp>
    </p:spTree>
    <p:extLst>
      <p:ext uri="{BB962C8B-B14F-4D97-AF65-F5344CB8AC3E}">
        <p14:creationId xmlns:p14="http://schemas.microsoft.com/office/powerpoint/2010/main" val="2506553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A90C50-9485-5AC3-2C26-B4A075549A2E}"/>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D3608FDF-413C-9183-07A8-15E45C34A63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3992568-9DBD-1039-1083-AF811966D7FF}"/>
              </a:ext>
            </a:extLst>
          </p:cNvPr>
          <p:cNvSpPr>
            <a:spLocks noGrp="1"/>
          </p:cNvSpPr>
          <p:nvPr>
            <p:ph type="dt" sz="half" idx="10"/>
          </p:nvPr>
        </p:nvSpPr>
        <p:spPr/>
        <p:txBody>
          <a:bodyPr/>
          <a:lstStyle/>
          <a:p>
            <a:fld id="{6B78EE15-3B83-4F3F-BF06-03363E2CE897}" type="datetimeFigureOut">
              <a:rPr lang="en-GB" smtClean="0"/>
              <a:t>18/05/2026</a:t>
            </a:fld>
            <a:endParaRPr lang="en-GB"/>
          </a:p>
        </p:txBody>
      </p:sp>
      <p:sp>
        <p:nvSpPr>
          <p:cNvPr id="5" name="Footer Placeholder 4">
            <a:extLst>
              <a:ext uri="{FF2B5EF4-FFF2-40B4-BE49-F238E27FC236}">
                <a16:creationId xmlns:a16="http://schemas.microsoft.com/office/drawing/2014/main" id="{681B646C-BE82-2D89-CE03-B62DCB97CA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4B782C-5820-16C3-810A-CBE7A9911E71}"/>
              </a:ext>
            </a:extLst>
          </p:cNvPr>
          <p:cNvSpPr>
            <a:spLocks noGrp="1"/>
          </p:cNvSpPr>
          <p:nvPr>
            <p:ph type="sldNum" sz="quarter" idx="12"/>
          </p:nvPr>
        </p:nvSpPr>
        <p:spPr/>
        <p:txBody>
          <a:bodyPr/>
          <a:lstStyle/>
          <a:p>
            <a:fld id="{854126E9-68C4-43F1-8D36-F1D9F34D8966}" type="slidenum">
              <a:rPr lang="en-GB" smtClean="0"/>
              <a:t>‹#›</a:t>
            </a:fld>
            <a:endParaRPr lang="en-GB"/>
          </a:p>
        </p:txBody>
      </p:sp>
    </p:spTree>
    <p:extLst>
      <p:ext uri="{BB962C8B-B14F-4D97-AF65-F5344CB8AC3E}">
        <p14:creationId xmlns:p14="http://schemas.microsoft.com/office/powerpoint/2010/main" val="15001815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E69B3-DB77-E393-B31D-18585953623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6B050D2-261B-7B3C-A47F-0D84FE909B3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32F887E-B772-4C41-3A95-7BA6EE550C5D}"/>
              </a:ext>
            </a:extLst>
          </p:cNvPr>
          <p:cNvSpPr>
            <a:spLocks noGrp="1"/>
          </p:cNvSpPr>
          <p:nvPr>
            <p:ph type="dt" sz="half" idx="10"/>
          </p:nvPr>
        </p:nvSpPr>
        <p:spPr/>
        <p:txBody>
          <a:bodyPr/>
          <a:lstStyle/>
          <a:p>
            <a:fld id="{6B78EE15-3B83-4F3F-BF06-03363E2CE897}" type="datetimeFigureOut">
              <a:rPr lang="en-GB" smtClean="0"/>
              <a:t>18/05/2026</a:t>
            </a:fld>
            <a:endParaRPr lang="en-GB"/>
          </a:p>
        </p:txBody>
      </p:sp>
      <p:sp>
        <p:nvSpPr>
          <p:cNvPr id="5" name="Footer Placeholder 4">
            <a:extLst>
              <a:ext uri="{FF2B5EF4-FFF2-40B4-BE49-F238E27FC236}">
                <a16:creationId xmlns:a16="http://schemas.microsoft.com/office/drawing/2014/main" id="{082E8D30-CD3E-914D-6740-39C0333E61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6A7702-6B6E-DC1D-DC61-1C6E22AF1EBA}"/>
              </a:ext>
            </a:extLst>
          </p:cNvPr>
          <p:cNvSpPr>
            <a:spLocks noGrp="1"/>
          </p:cNvSpPr>
          <p:nvPr>
            <p:ph type="sldNum" sz="quarter" idx="12"/>
          </p:nvPr>
        </p:nvSpPr>
        <p:spPr/>
        <p:txBody>
          <a:bodyPr/>
          <a:lstStyle/>
          <a:p>
            <a:fld id="{854126E9-68C4-43F1-8D36-F1D9F34D8966}" type="slidenum">
              <a:rPr lang="en-GB" smtClean="0"/>
              <a:t>‹#›</a:t>
            </a:fld>
            <a:endParaRPr lang="en-GB"/>
          </a:p>
        </p:txBody>
      </p:sp>
    </p:spTree>
    <p:extLst>
      <p:ext uri="{BB962C8B-B14F-4D97-AF65-F5344CB8AC3E}">
        <p14:creationId xmlns:p14="http://schemas.microsoft.com/office/powerpoint/2010/main" val="38276645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49600-0994-9E2A-0B33-A14FAA3C26A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D9FBD79C-09B6-2028-7A0E-D5477EB83FB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7780DC0-349E-A5D5-01EF-9DA26342B204}"/>
              </a:ext>
            </a:extLst>
          </p:cNvPr>
          <p:cNvSpPr>
            <a:spLocks noGrp="1"/>
          </p:cNvSpPr>
          <p:nvPr>
            <p:ph type="dt" sz="half" idx="10"/>
          </p:nvPr>
        </p:nvSpPr>
        <p:spPr/>
        <p:txBody>
          <a:bodyPr/>
          <a:lstStyle/>
          <a:p>
            <a:fld id="{6B78EE15-3B83-4F3F-BF06-03363E2CE897}" type="datetimeFigureOut">
              <a:rPr lang="en-GB" smtClean="0"/>
              <a:t>18/05/2026</a:t>
            </a:fld>
            <a:endParaRPr lang="en-GB"/>
          </a:p>
        </p:txBody>
      </p:sp>
      <p:sp>
        <p:nvSpPr>
          <p:cNvPr id="5" name="Footer Placeholder 4">
            <a:extLst>
              <a:ext uri="{FF2B5EF4-FFF2-40B4-BE49-F238E27FC236}">
                <a16:creationId xmlns:a16="http://schemas.microsoft.com/office/drawing/2014/main" id="{C06A984D-BC60-1D30-81BA-9C51E52DCB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7AB4D2-AE16-D7D3-DB12-C77802CD1125}"/>
              </a:ext>
            </a:extLst>
          </p:cNvPr>
          <p:cNvSpPr>
            <a:spLocks noGrp="1"/>
          </p:cNvSpPr>
          <p:nvPr>
            <p:ph type="sldNum" sz="quarter" idx="12"/>
          </p:nvPr>
        </p:nvSpPr>
        <p:spPr/>
        <p:txBody>
          <a:bodyPr/>
          <a:lstStyle/>
          <a:p>
            <a:fld id="{854126E9-68C4-43F1-8D36-F1D9F34D8966}" type="slidenum">
              <a:rPr lang="en-GB" smtClean="0"/>
              <a:t>‹#›</a:t>
            </a:fld>
            <a:endParaRPr lang="en-GB"/>
          </a:p>
        </p:txBody>
      </p:sp>
    </p:spTree>
    <p:extLst>
      <p:ext uri="{BB962C8B-B14F-4D97-AF65-F5344CB8AC3E}">
        <p14:creationId xmlns:p14="http://schemas.microsoft.com/office/powerpoint/2010/main" val="6268441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63746-EF44-EFFB-69A9-48184F7831F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374FF7-B8D9-EE65-76EF-385229139D5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2F734DF-A43F-F68E-F8D6-27010ADE223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7E7E2AD6-E063-1CF8-D72A-59867DDFF81E}"/>
              </a:ext>
            </a:extLst>
          </p:cNvPr>
          <p:cNvSpPr>
            <a:spLocks noGrp="1"/>
          </p:cNvSpPr>
          <p:nvPr>
            <p:ph type="dt" sz="half" idx="10"/>
          </p:nvPr>
        </p:nvSpPr>
        <p:spPr/>
        <p:txBody>
          <a:bodyPr/>
          <a:lstStyle/>
          <a:p>
            <a:fld id="{6B78EE15-3B83-4F3F-BF06-03363E2CE897}" type="datetimeFigureOut">
              <a:rPr lang="en-GB" smtClean="0"/>
              <a:t>18/05/2026</a:t>
            </a:fld>
            <a:endParaRPr lang="en-GB"/>
          </a:p>
        </p:txBody>
      </p:sp>
      <p:sp>
        <p:nvSpPr>
          <p:cNvPr id="6" name="Footer Placeholder 5">
            <a:extLst>
              <a:ext uri="{FF2B5EF4-FFF2-40B4-BE49-F238E27FC236}">
                <a16:creationId xmlns:a16="http://schemas.microsoft.com/office/drawing/2014/main" id="{68C96099-13CD-3CCC-623C-E402781567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4E82FD-8C5A-B64D-E826-BC70B20EE53B}"/>
              </a:ext>
            </a:extLst>
          </p:cNvPr>
          <p:cNvSpPr>
            <a:spLocks noGrp="1"/>
          </p:cNvSpPr>
          <p:nvPr>
            <p:ph type="sldNum" sz="quarter" idx="12"/>
          </p:nvPr>
        </p:nvSpPr>
        <p:spPr/>
        <p:txBody>
          <a:bodyPr/>
          <a:lstStyle/>
          <a:p>
            <a:fld id="{854126E9-68C4-43F1-8D36-F1D9F34D8966}" type="slidenum">
              <a:rPr lang="en-GB" smtClean="0"/>
              <a:t>‹#›</a:t>
            </a:fld>
            <a:endParaRPr lang="en-GB"/>
          </a:p>
        </p:txBody>
      </p:sp>
    </p:spTree>
    <p:extLst>
      <p:ext uri="{BB962C8B-B14F-4D97-AF65-F5344CB8AC3E}">
        <p14:creationId xmlns:p14="http://schemas.microsoft.com/office/powerpoint/2010/main" val="11657098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CDDB3-645A-1872-F11F-95222039E9C0}"/>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09261714-4D04-B42D-17C7-284D9B5794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137815B-CA36-BB2F-A4E6-44C2F583147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928BD6FA-4C95-6C0B-F881-ABA5E1B3DD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3602E12-68B6-C9AB-935C-3257B68356B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1BE8F20A-5132-D2EF-AD42-7074C71D15B5}"/>
              </a:ext>
            </a:extLst>
          </p:cNvPr>
          <p:cNvSpPr>
            <a:spLocks noGrp="1"/>
          </p:cNvSpPr>
          <p:nvPr>
            <p:ph type="dt" sz="half" idx="10"/>
          </p:nvPr>
        </p:nvSpPr>
        <p:spPr/>
        <p:txBody>
          <a:bodyPr/>
          <a:lstStyle/>
          <a:p>
            <a:fld id="{6B78EE15-3B83-4F3F-BF06-03363E2CE897}" type="datetimeFigureOut">
              <a:rPr lang="en-GB" smtClean="0"/>
              <a:t>18/05/2026</a:t>
            </a:fld>
            <a:endParaRPr lang="en-GB"/>
          </a:p>
        </p:txBody>
      </p:sp>
      <p:sp>
        <p:nvSpPr>
          <p:cNvPr id="8" name="Footer Placeholder 7">
            <a:extLst>
              <a:ext uri="{FF2B5EF4-FFF2-40B4-BE49-F238E27FC236}">
                <a16:creationId xmlns:a16="http://schemas.microsoft.com/office/drawing/2014/main" id="{51E3623D-8C17-DA63-FF03-743C3DC08D8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4E00661-5C24-FE91-5C64-15CCBAED1C44}"/>
              </a:ext>
            </a:extLst>
          </p:cNvPr>
          <p:cNvSpPr>
            <a:spLocks noGrp="1"/>
          </p:cNvSpPr>
          <p:nvPr>
            <p:ph type="sldNum" sz="quarter" idx="12"/>
          </p:nvPr>
        </p:nvSpPr>
        <p:spPr/>
        <p:txBody>
          <a:bodyPr/>
          <a:lstStyle/>
          <a:p>
            <a:fld id="{854126E9-68C4-43F1-8D36-F1D9F34D8966}" type="slidenum">
              <a:rPr lang="en-GB" smtClean="0"/>
              <a:t>‹#›</a:t>
            </a:fld>
            <a:endParaRPr lang="en-GB"/>
          </a:p>
        </p:txBody>
      </p:sp>
    </p:spTree>
    <p:extLst>
      <p:ext uri="{BB962C8B-B14F-4D97-AF65-F5344CB8AC3E}">
        <p14:creationId xmlns:p14="http://schemas.microsoft.com/office/powerpoint/2010/main" val="775260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1333B-D908-02D2-6226-37137E2EC95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043ACBF7-BDD0-DCB2-D4B5-573D6C3DA089}"/>
              </a:ext>
            </a:extLst>
          </p:cNvPr>
          <p:cNvSpPr>
            <a:spLocks noGrp="1"/>
          </p:cNvSpPr>
          <p:nvPr>
            <p:ph type="dt" sz="half" idx="10"/>
          </p:nvPr>
        </p:nvSpPr>
        <p:spPr/>
        <p:txBody>
          <a:bodyPr/>
          <a:lstStyle/>
          <a:p>
            <a:fld id="{6B78EE15-3B83-4F3F-BF06-03363E2CE897}" type="datetimeFigureOut">
              <a:rPr lang="en-GB" smtClean="0"/>
              <a:t>18/05/2026</a:t>
            </a:fld>
            <a:endParaRPr lang="en-GB"/>
          </a:p>
        </p:txBody>
      </p:sp>
      <p:sp>
        <p:nvSpPr>
          <p:cNvPr id="4" name="Footer Placeholder 3">
            <a:extLst>
              <a:ext uri="{FF2B5EF4-FFF2-40B4-BE49-F238E27FC236}">
                <a16:creationId xmlns:a16="http://schemas.microsoft.com/office/drawing/2014/main" id="{6393D2DA-363C-FE94-193E-C4233FCEBC8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79ACEAF-0A22-F1F5-51F2-BD98D66F978C}"/>
              </a:ext>
            </a:extLst>
          </p:cNvPr>
          <p:cNvSpPr>
            <a:spLocks noGrp="1"/>
          </p:cNvSpPr>
          <p:nvPr>
            <p:ph type="sldNum" sz="quarter" idx="12"/>
          </p:nvPr>
        </p:nvSpPr>
        <p:spPr/>
        <p:txBody>
          <a:bodyPr/>
          <a:lstStyle/>
          <a:p>
            <a:fld id="{854126E9-68C4-43F1-8D36-F1D9F34D8966}" type="slidenum">
              <a:rPr lang="en-GB" smtClean="0"/>
              <a:t>‹#›</a:t>
            </a:fld>
            <a:endParaRPr lang="en-GB"/>
          </a:p>
        </p:txBody>
      </p:sp>
    </p:spTree>
    <p:extLst>
      <p:ext uri="{BB962C8B-B14F-4D97-AF65-F5344CB8AC3E}">
        <p14:creationId xmlns:p14="http://schemas.microsoft.com/office/powerpoint/2010/main" val="42440461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0DDE45-7D13-6F1F-8103-264EFDECC854}"/>
              </a:ext>
            </a:extLst>
          </p:cNvPr>
          <p:cNvSpPr>
            <a:spLocks noGrp="1"/>
          </p:cNvSpPr>
          <p:nvPr>
            <p:ph type="dt" sz="half" idx="10"/>
          </p:nvPr>
        </p:nvSpPr>
        <p:spPr/>
        <p:txBody>
          <a:bodyPr/>
          <a:lstStyle/>
          <a:p>
            <a:fld id="{6B78EE15-3B83-4F3F-BF06-03363E2CE897}" type="datetimeFigureOut">
              <a:rPr lang="en-GB" smtClean="0"/>
              <a:t>18/05/2026</a:t>
            </a:fld>
            <a:endParaRPr lang="en-GB"/>
          </a:p>
        </p:txBody>
      </p:sp>
      <p:sp>
        <p:nvSpPr>
          <p:cNvPr id="3" name="Footer Placeholder 2">
            <a:extLst>
              <a:ext uri="{FF2B5EF4-FFF2-40B4-BE49-F238E27FC236}">
                <a16:creationId xmlns:a16="http://schemas.microsoft.com/office/drawing/2014/main" id="{78A8602D-1118-3622-4AA2-22069C21878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3CA2059-9C01-39CC-2469-D8A8EEB2F8AB}"/>
              </a:ext>
            </a:extLst>
          </p:cNvPr>
          <p:cNvSpPr>
            <a:spLocks noGrp="1"/>
          </p:cNvSpPr>
          <p:nvPr>
            <p:ph type="sldNum" sz="quarter" idx="12"/>
          </p:nvPr>
        </p:nvSpPr>
        <p:spPr/>
        <p:txBody>
          <a:bodyPr/>
          <a:lstStyle/>
          <a:p>
            <a:fld id="{854126E9-68C4-43F1-8D36-F1D9F34D8966}" type="slidenum">
              <a:rPr lang="en-GB" smtClean="0"/>
              <a:t>‹#›</a:t>
            </a:fld>
            <a:endParaRPr lang="en-GB"/>
          </a:p>
        </p:txBody>
      </p:sp>
    </p:spTree>
    <p:extLst>
      <p:ext uri="{BB962C8B-B14F-4D97-AF65-F5344CB8AC3E}">
        <p14:creationId xmlns:p14="http://schemas.microsoft.com/office/powerpoint/2010/main" val="17748948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C587-C6B5-A49B-0721-DFDAD992EDA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BA654838-2E21-3F94-4612-8524E0A19E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B7E8201E-ADB7-6562-6D58-E2C4888AB0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FE1587B-1880-303A-69AB-82B64BB2E247}"/>
              </a:ext>
            </a:extLst>
          </p:cNvPr>
          <p:cNvSpPr>
            <a:spLocks noGrp="1"/>
          </p:cNvSpPr>
          <p:nvPr>
            <p:ph type="dt" sz="half" idx="10"/>
          </p:nvPr>
        </p:nvSpPr>
        <p:spPr/>
        <p:txBody>
          <a:bodyPr/>
          <a:lstStyle/>
          <a:p>
            <a:fld id="{6B78EE15-3B83-4F3F-BF06-03363E2CE897}" type="datetimeFigureOut">
              <a:rPr lang="en-GB" smtClean="0"/>
              <a:t>18/05/2026</a:t>
            </a:fld>
            <a:endParaRPr lang="en-GB"/>
          </a:p>
        </p:txBody>
      </p:sp>
      <p:sp>
        <p:nvSpPr>
          <p:cNvPr id="6" name="Footer Placeholder 5">
            <a:extLst>
              <a:ext uri="{FF2B5EF4-FFF2-40B4-BE49-F238E27FC236}">
                <a16:creationId xmlns:a16="http://schemas.microsoft.com/office/drawing/2014/main" id="{31DC11EC-7E0E-2780-7B83-59E961A684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F1EF63-CCD0-47D1-0ED7-1633B0BFA1F4}"/>
              </a:ext>
            </a:extLst>
          </p:cNvPr>
          <p:cNvSpPr>
            <a:spLocks noGrp="1"/>
          </p:cNvSpPr>
          <p:nvPr>
            <p:ph type="sldNum" sz="quarter" idx="12"/>
          </p:nvPr>
        </p:nvSpPr>
        <p:spPr/>
        <p:txBody>
          <a:bodyPr/>
          <a:lstStyle/>
          <a:p>
            <a:fld id="{854126E9-68C4-43F1-8D36-F1D9F34D8966}" type="slidenum">
              <a:rPr lang="en-GB" smtClean="0"/>
              <a:t>‹#›</a:t>
            </a:fld>
            <a:endParaRPr lang="en-GB"/>
          </a:p>
        </p:txBody>
      </p:sp>
    </p:spTree>
    <p:extLst>
      <p:ext uri="{BB962C8B-B14F-4D97-AF65-F5344CB8AC3E}">
        <p14:creationId xmlns:p14="http://schemas.microsoft.com/office/powerpoint/2010/main" val="1205466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4DF35-D8DA-3F3B-93A9-B6C2E3FA371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2C8006B2-F244-DDD3-73F9-7F1A5ED310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77553D9-8694-0FAD-E2BA-344F7D5045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659E32B-5A63-00EB-1F87-0228852973D1}"/>
              </a:ext>
            </a:extLst>
          </p:cNvPr>
          <p:cNvSpPr>
            <a:spLocks noGrp="1"/>
          </p:cNvSpPr>
          <p:nvPr>
            <p:ph type="dt" sz="half" idx="10"/>
          </p:nvPr>
        </p:nvSpPr>
        <p:spPr/>
        <p:txBody>
          <a:bodyPr/>
          <a:lstStyle/>
          <a:p>
            <a:fld id="{6B78EE15-3B83-4F3F-BF06-03363E2CE897}" type="datetimeFigureOut">
              <a:rPr lang="en-GB" smtClean="0"/>
              <a:t>18/05/2026</a:t>
            </a:fld>
            <a:endParaRPr lang="en-GB"/>
          </a:p>
        </p:txBody>
      </p:sp>
      <p:sp>
        <p:nvSpPr>
          <p:cNvPr id="6" name="Footer Placeholder 5">
            <a:extLst>
              <a:ext uri="{FF2B5EF4-FFF2-40B4-BE49-F238E27FC236}">
                <a16:creationId xmlns:a16="http://schemas.microsoft.com/office/drawing/2014/main" id="{EA53A0D0-02F9-1482-18D7-4E3379EF15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A92E3B-92C7-16A2-EE86-E8BF80E5F917}"/>
              </a:ext>
            </a:extLst>
          </p:cNvPr>
          <p:cNvSpPr>
            <a:spLocks noGrp="1"/>
          </p:cNvSpPr>
          <p:nvPr>
            <p:ph type="sldNum" sz="quarter" idx="12"/>
          </p:nvPr>
        </p:nvSpPr>
        <p:spPr/>
        <p:txBody>
          <a:bodyPr/>
          <a:lstStyle/>
          <a:p>
            <a:fld id="{854126E9-68C4-43F1-8D36-F1D9F34D8966}" type="slidenum">
              <a:rPr lang="en-GB" smtClean="0"/>
              <a:t>‹#›</a:t>
            </a:fld>
            <a:endParaRPr lang="en-GB"/>
          </a:p>
        </p:txBody>
      </p:sp>
    </p:spTree>
    <p:extLst>
      <p:ext uri="{BB962C8B-B14F-4D97-AF65-F5344CB8AC3E}">
        <p14:creationId xmlns:p14="http://schemas.microsoft.com/office/powerpoint/2010/main" val="34290650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A002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34E6C9-3D36-016B-BFB5-9F7851372F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27D1D21A-D75E-7E7B-5D6E-35CE1C7D0D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1F3C2BA-3748-2799-987C-CF0EAB2842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B78EE15-3B83-4F3F-BF06-03363E2CE897}" type="datetimeFigureOut">
              <a:rPr lang="en-GB" smtClean="0"/>
              <a:t>18/05/2026</a:t>
            </a:fld>
            <a:endParaRPr lang="en-GB"/>
          </a:p>
        </p:txBody>
      </p:sp>
      <p:sp>
        <p:nvSpPr>
          <p:cNvPr id="5" name="Footer Placeholder 4">
            <a:extLst>
              <a:ext uri="{FF2B5EF4-FFF2-40B4-BE49-F238E27FC236}">
                <a16:creationId xmlns:a16="http://schemas.microsoft.com/office/drawing/2014/main" id="{C64FF1F7-07DB-FB2A-5EE4-AC5CF15A11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FC8CE452-E353-F2C9-2FE7-FE49768927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54126E9-68C4-43F1-8D36-F1D9F34D8966}" type="slidenum">
              <a:rPr lang="en-GB" smtClean="0"/>
              <a:t>‹#›</a:t>
            </a:fld>
            <a:endParaRPr lang="en-GB"/>
          </a:p>
        </p:txBody>
      </p:sp>
    </p:spTree>
    <p:extLst>
      <p:ext uri="{BB962C8B-B14F-4D97-AF65-F5344CB8AC3E}">
        <p14:creationId xmlns:p14="http://schemas.microsoft.com/office/powerpoint/2010/main" val="150782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2.png"/><Relationship Id="rId7"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png"/><Relationship Id="rId18" Type="http://schemas.openxmlformats.org/officeDocument/2006/relationships/image" Target="../media/image25.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13.png"/><Relationship Id="rId17" Type="http://schemas.openxmlformats.org/officeDocument/2006/relationships/image" Target="../media/image3.png"/><Relationship Id="rId2" Type="http://schemas.openxmlformats.org/officeDocument/2006/relationships/notesSlide" Target="../notesSlides/notesSlide4.xml"/><Relationship Id="rId16" Type="http://schemas.openxmlformats.org/officeDocument/2006/relationships/image" Target="../media/image11.png"/><Relationship Id="rId20"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14.png"/><Relationship Id="rId10" Type="http://schemas.openxmlformats.org/officeDocument/2006/relationships/image" Target="../media/image23.png"/><Relationship Id="rId19" Type="http://schemas.openxmlformats.org/officeDocument/2006/relationships/image" Target="../media/image1.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1.png"/><Relationship Id="rId3" Type="http://schemas.openxmlformats.org/officeDocument/2006/relationships/image" Target="../media/image25.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15.png"/><Relationship Id="rId2" Type="http://schemas.openxmlformats.org/officeDocument/2006/relationships/notesSlide" Target="../notesSlides/notesSlide5.xml"/><Relationship Id="rId16"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14.png"/><Relationship Id="rId10" Type="http://schemas.openxmlformats.org/officeDocument/2006/relationships/image" Target="../media/image21.png"/><Relationship Id="rId19"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0.png"/><Relationship Id="rId1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png"/><Relationship Id="rId3" Type="http://schemas.openxmlformats.org/officeDocument/2006/relationships/image" Target="../media/image25.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3.png"/><Relationship Id="rId2" Type="http://schemas.openxmlformats.org/officeDocument/2006/relationships/notesSlide" Target="../notesSlides/notesSlide6.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6.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C1684-4622-0196-F818-8BF1D50058EF}"/>
              </a:ext>
            </a:extLst>
          </p:cNvPr>
          <p:cNvSpPr/>
          <p:nvPr/>
        </p:nvSpPr>
        <p:spPr>
          <a:xfrm>
            <a:off x="5848352" y="2847112"/>
            <a:ext cx="45719" cy="1691640"/>
          </a:xfrm>
          <a:prstGeom prst="rect">
            <a:avLst/>
          </a:prstGeom>
          <a:solidFill>
            <a:srgbClr val="F730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C4E6CD6-8DF8-8C29-D5F0-F5866EB7D59E}"/>
              </a:ext>
            </a:extLst>
          </p:cNvPr>
          <p:cNvSpPr txBox="1"/>
          <p:nvPr/>
        </p:nvSpPr>
        <p:spPr>
          <a:xfrm>
            <a:off x="5958840" y="3231267"/>
            <a:ext cx="4050792" cy="461665"/>
          </a:xfrm>
          <a:prstGeom prst="rect">
            <a:avLst/>
          </a:prstGeom>
          <a:noFill/>
        </p:spPr>
        <p:txBody>
          <a:bodyPr wrap="square" rtlCol="0">
            <a:spAutoFit/>
          </a:bodyPr>
          <a:lstStyle/>
          <a:p>
            <a:r>
              <a:rPr lang="en-GB" sz="2400" dirty="0">
                <a:solidFill>
                  <a:srgbClr val="0A0021"/>
                </a:solidFill>
                <a:latin typeface="Ciutadella SemiBold" pitchFamily="2" charset="0"/>
              </a:rPr>
              <a:t>Sukanya Wadhwa</a:t>
            </a:r>
          </a:p>
        </p:txBody>
      </p:sp>
      <p:sp>
        <p:nvSpPr>
          <p:cNvPr id="9" name="TextBox 8">
            <a:extLst>
              <a:ext uri="{FF2B5EF4-FFF2-40B4-BE49-F238E27FC236}">
                <a16:creationId xmlns:a16="http://schemas.microsoft.com/office/drawing/2014/main" id="{8FEEA461-45B4-0B11-3BBB-9FC6E1DAFD57}"/>
              </a:ext>
            </a:extLst>
          </p:cNvPr>
          <p:cNvSpPr txBox="1"/>
          <p:nvPr/>
        </p:nvSpPr>
        <p:spPr>
          <a:xfrm>
            <a:off x="5958840" y="3598367"/>
            <a:ext cx="4050792" cy="369332"/>
          </a:xfrm>
          <a:prstGeom prst="rect">
            <a:avLst/>
          </a:prstGeom>
          <a:noFill/>
        </p:spPr>
        <p:txBody>
          <a:bodyPr wrap="square" rtlCol="0">
            <a:spAutoFit/>
          </a:bodyPr>
          <a:lstStyle/>
          <a:p>
            <a:r>
              <a:rPr lang="en-GB" dirty="0">
                <a:solidFill>
                  <a:srgbClr val="0A0021"/>
                </a:solidFill>
                <a:latin typeface="Ciutadella Light" panose="02000000000000000000" pitchFamily="2" charset="0"/>
              </a:rPr>
              <a:t>sukanya@brandsmiths.co.uk</a:t>
            </a:r>
          </a:p>
        </p:txBody>
      </p:sp>
      <p:sp>
        <p:nvSpPr>
          <p:cNvPr id="11" name="TextBox 10">
            <a:extLst>
              <a:ext uri="{FF2B5EF4-FFF2-40B4-BE49-F238E27FC236}">
                <a16:creationId xmlns:a16="http://schemas.microsoft.com/office/drawing/2014/main" id="{66358F5F-58C8-5BBE-086B-A64DDC0A47E4}"/>
              </a:ext>
            </a:extLst>
          </p:cNvPr>
          <p:cNvSpPr txBox="1"/>
          <p:nvPr/>
        </p:nvSpPr>
        <p:spPr>
          <a:xfrm>
            <a:off x="5721096" y="1976513"/>
            <a:ext cx="4050792" cy="338554"/>
          </a:xfrm>
          <a:prstGeom prst="rect">
            <a:avLst/>
          </a:prstGeom>
          <a:noFill/>
        </p:spPr>
        <p:txBody>
          <a:bodyPr wrap="square" rtlCol="0">
            <a:spAutoFit/>
          </a:bodyPr>
          <a:lstStyle/>
          <a:p>
            <a:r>
              <a:rPr lang="en-GB" sz="1600" dirty="0">
                <a:solidFill>
                  <a:srgbClr val="0A0021"/>
                </a:solidFill>
                <a:latin typeface="Ciutadella" panose="01000000000000000000" pitchFamily="2" charset="0"/>
              </a:rPr>
              <a:t>EUIPO CASE LAW CONFERENCE</a:t>
            </a:r>
          </a:p>
        </p:txBody>
      </p:sp>
      <p:sp>
        <p:nvSpPr>
          <p:cNvPr id="12" name="TextBox 11">
            <a:extLst>
              <a:ext uri="{FF2B5EF4-FFF2-40B4-BE49-F238E27FC236}">
                <a16:creationId xmlns:a16="http://schemas.microsoft.com/office/drawing/2014/main" id="{463F4103-3616-FF1F-54FC-6F94388605EC}"/>
              </a:ext>
            </a:extLst>
          </p:cNvPr>
          <p:cNvSpPr txBox="1"/>
          <p:nvPr/>
        </p:nvSpPr>
        <p:spPr>
          <a:xfrm>
            <a:off x="5721096" y="2266668"/>
            <a:ext cx="4050792" cy="369332"/>
          </a:xfrm>
          <a:prstGeom prst="rect">
            <a:avLst/>
          </a:prstGeom>
          <a:noFill/>
        </p:spPr>
        <p:txBody>
          <a:bodyPr wrap="square" rtlCol="0">
            <a:spAutoFit/>
          </a:bodyPr>
          <a:lstStyle/>
          <a:p>
            <a:r>
              <a:rPr lang="en-GB" dirty="0">
                <a:solidFill>
                  <a:srgbClr val="000000"/>
                </a:solidFill>
                <a:latin typeface="Ciutadella Light" panose="02000000000000000000" pitchFamily="2" charset="0"/>
              </a:rPr>
              <a:t>Alicante | 22 May 2026</a:t>
            </a:r>
          </a:p>
        </p:txBody>
      </p:sp>
      <p:pic>
        <p:nvPicPr>
          <p:cNvPr id="6" name="Picture 5">
            <a:extLst>
              <a:ext uri="{FF2B5EF4-FFF2-40B4-BE49-F238E27FC236}">
                <a16:creationId xmlns:a16="http://schemas.microsoft.com/office/drawing/2014/main" id="{24319614-354D-4909-638F-EE1FC2D5D690}"/>
              </a:ext>
            </a:extLst>
          </p:cNvPr>
          <p:cNvPicPr>
            <a:picLocks noChangeAspect="1"/>
          </p:cNvPicPr>
          <p:nvPr/>
        </p:nvPicPr>
        <p:blipFill>
          <a:blip r:embed="rId3">
            <a:extLst>
              <a:ext uri="{28A0092B-C50C-407E-A947-70E740481C1C}">
                <a14:useLocalDpi xmlns:a14="http://schemas.microsoft.com/office/drawing/2010/main" val="0"/>
              </a:ext>
            </a:extLst>
          </a:blip>
          <a:srcRect r="2496"/>
          <a:stretch>
            <a:fillRect/>
          </a:stretch>
        </p:blipFill>
        <p:spPr>
          <a:xfrm>
            <a:off x="0" y="0"/>
            <a:ext cx="5554600" cy="6858000"/>
          </a:xfrm>
          <a:prstGeom prst="rect">
            <a:avLst/>
          </a:prstGeom>
        </p:spPr>
      </p:pic>
      <p:sp>
        <p:nvSpPr>
          <p:cNvPr id="10" name="TextBox 9">
            <a:extLst>
              <a:ext uri="{FF2B5EF4-FFF2-40B4-BE49-F238E27FC236}">
                <a16:creationId xmlns:a16="http://schemas.microsoft.com/office/drawing/2014/main" id="{1882EF28-FECD-A758-62DD-B2D8BC166FCE}"/>
              </a:ext>
            </a:extLst>
          </p:cNvPr>
          <p:cNvSpPr txBox="1"/>
          <p:nvPr/>
        </p:nvSpPr>
        <p:spPr>
          <a:xfrm>
            <a:off x="572082" y="737682"/>
            <a:ext cx="5038725" cy="2862322"/>
          </a:xfrm>
          <a:prstGeom prst="rect">
            <a:avLst/>
          </a:prstGeom>
          <a:noFill/>
        </p:spPr>
        <p:txBody>
          <a:bodyPr wrap="square" rtlCol="0">
            <a:spAutoFit/>
          </a:bodyPr>
          <a:lstStyle/>
          <a:p>
            <a:r>
              <a:rPr lang="en-GB" sz="6000" dirty="0">
                <a:solidFill>
                  <a:schemeClr val="bg1"/>
                </a:solidFill>
                <a:latin typeface="Ciutadella Bold" pitchFamily="2" charset="0"/>
              </a:rPr>
              <a:t>WHEN CREATIVE</a:t>
            </a:r>
          </a:p>
          <a:p>
            <a:r>
              <a:rPr lang="en-GB" sz="6000" dirty="0">
                <a:solidFill>
                  <a:schemeClr val="bg1"/>
                </a:solidFill>
                <a:latin typeface="Ciutadella Bold" pitchFamily="2" charset="0"/>
              </a:rPr>
              <a:t>RIGHTS</a:t>
            </a:r>
          </a:p>
        </p:txBody>
      </p:sp>
      <p:sp>
        <p:nvSpPr>
          <p:cNvPr id="2" name="TextBox 1">
            <a:extLst>
              <a:ext uri="{FF2B5EF4-FFF2-40B4-BE49-F238E27FC236}">
                <a16:creationId xmlns:a16="http://schemas.microsoft.com/office/drawing/2014/main" id="{C80532BA-E810-5E3B-C3EE-ABB98BB4D642}"/>
              </a:ext>
            </a:extLst>
          </p:cNvPr>
          <p:cNvSpPr txBox="1"/>
          <p:nvPr/>
        </p:nvSpPr>
        <p:spPr>
          <a:xfrm>
            <a:off x="667512" y="4576084"/>
            <a:ext cx="4050792" cy="830997"/>
          </a:xfrm>
          <a:prstGeom prst="rect">
            <a:avLst/>
          </a:prstGeom>
          <a:noFill/>
        </p:spPr>
        <p:txBody>
          <a:bodyPr wrap="square" rtlCol="0">
            <a:spAutoFit/>
          </a:bodyPr>
          <a:lstStyle/>
          <a:p>
            <a:r>
              <a:rPr lang="en-GB" sz="2400" dirty="0">
                <a:solidFill>
                  <a:srgbClr val="61A3DD"/>
                </a:solidFill>
                <a:latin typeface="Ciutadella" panose="01000000000000000000" pitchFamily="2" charset="0"/>
              </a:rPr>
              <a:t>The role of copyright in design and trade mark disputes</a:t>
            </a:r>
          </a:p>
        </p:txBody>
      </p:sp>
      <p:sp>
        <p:nvSpPr>
          <p:cNvPr id="3" name="TextBox 2">
            <a:extLst>
              <a:ext uri="{FF2B5EF4-FFF2-40B4-BE49-F238E27FC236}">
                <a16:creationId xmlns:a16="http://schemas.microsoft.com/office/drawing/2014/main" id="{A2800CA5-A905-C578-2332-D04407B30A1E}"/>
              </a:ext>
            </a:extLst>
          </p:cNvPr>
          <p:cNvSpPr txBox="1"/>
          <p:nvPr/>
        </p:nvSpPr>
        <p:spPr>
          <a:xfrm>
            <a:off x="667512" y="5949434"/>
            <a:ext cx="4626864" cy="369332"/>
          </a:xfrm>
          <a:prstGeom prst="rect">
            <a:avLst/>
          </a:prstGeom>
          <a:noFill/>
        </p:spPr>
        <p:txBody>
          <a:bodyPr wrap="square" rtlCol="0">
            <a:spAutoFit/>
          </a:bodyPr>
          <a:lstStyle/>
          <a:p>
            <a:r>
              <a:rPr lang="en-GB" spc="300" dirty="0">
                <a:solidFill>
                  <a:srgbClr val="F73072"/>
                </a:solidFill>
                <a:latin typeface="Ciutadella Bold" pitchFamily="2" charset="0"/>
              </a:rPr>
              <a:t>BRANDSMITHS</a:t>
            </a:r>
            <a:r>
              <a:rPr lang="en-GB" spc="300" dirty="0"/>
              <a:t> </a:t>
            </a:r>
            <a:r>
              <a:rPr lang="en-GB" spc="300" dirty="0">
                <a:solidFill>
                  <a:schemeClr val="bg1"/>
                </a:solidFill>
                <a:latin typeface="Ciutadella" panose="01000000000000000000" pitchFamily="2" charset="0"/>
              </a:rPr>
              <a:t>| BUILT FOR BRANDS</a:t>
            </a:r>
          </a:p>
        </p:txBody>
      </p:sp>
      <p:pic>
        <p:nvPicPr>
          <p:cNvPr id="24" name="Picture 23">
            <a:extLst>
              <a:ext uri="{FF2B5EF4-FFF2-40B4-BE49-F238E27FC236}">
                <a16:creationId xmlns:a16="http://schemas.microsoft.com/office/drawing/2014/main" id="{ED4651EA-472B-0486-12C3-6B4114CE4244}"/>
              </a:ext>
            </a:extLst>
          </p:cNvPr>
          <p:cNvPicPr>
            <a:picLocks noChangeAspect="1"/>
          </p:cNvPicPr>
          <p:nvPr/>
        </p:nvPicPr>
        <p:blipFill>
          <a:blip r:embed="rId4">
            <a:extLst>
              <a:ext uri="{28A0092B-C50C-407E-A947-70E740481C1C}">
                <a14:useLocalDpi xmlns:a14="http://schemas.microsoft.com/office/drawing/2010/main" val="0"/>
              </a:ext>
            </a:extLst>
          </a:blip>
          <a:srcRect l="13063" b="50000"/>
          <a:stretch>
            <a:fillRect/>
          </a:stretch>
        </p:blipFill>
        <p:spPr>
          <a:xfrm rot="19440923">
            <a:off x="11186324" y="617468"/>
            <a:ext cx="2900964" cy="2895798"/>
          </a:xfrm>
          <a:prstGeom prst="rect">
            <a:avLst/>
          </a:prstGeom>
        </p:spPr>
      </p:pic>
      <p:pic>
        <p:nvPicPr>
          <p:cNvPr id="25" name="Picture 24">
            <a:extLst>
              <a:ext uri="{FF2B5EF4-FFF2-40B4-BE49-F238E27FC236}">
                <a16:creationId xmlns:a16="http://schemas.microsoft.com/office/drawing/2014/main" id="{8F13E12A-3F0D-320E-32ED-F0DE9193E749}"/>
              </a:ext>
            </a:extLst>
          </p:cNvPr>
          <p:cNvPicPr>
            <a:picLocks noChangeAspect="1"/>
          </p:cNvPicPr>
          <p:nvPr/>
        </p:nvPicPr>
        <p:blipFill>
          <a:blip r:embed="rId4">
            <a:extLst>
              <a:ext uri="{28A0092B-C50C-407E-A947-70E740481C1C}">
                <a14:useLocalDpi xmlns:a14="http://schemas.microsoft.com/office/drawing/2010/main" val="0"/>
              </a:ext>
            </a:extLst>
          </a:blip>
          <a:srcRect l="-6857" t="51876" r="19920" b="-1876"/>
          <a:stretch>
            <a:fillRect/>
          </a:stretch>
        </p:blipFill>
        <p:spPr>
          <a:xfrm rot="19454007">
            <a:off x="8741648" y="-1652676"/>
            <a:ext cx="2900964" cy="2895798"/>
          </a:xfrm>
          <a:prstGeom prst="rect">
            <a:avLst/>
          </a:prstGeom>
        </p:spPr>
      </p:pic>
      <p:pic>
        <p:nvPicPr>
          <p:cNvPr id="16" name="Picture 15">
            <a:extLst>
              <a:ext uri="{FF2B5EF4-FFF2-40B4-BE49-F238E27FC236}">
                <a16:creationId xmlns:a16="http://schemas.microsoft.com/office/drawing/2014/main" id="{7CDE4771-D51A-6D58-B16F-8235495F28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06125" y="5676900"/>
            <a:ext cx="914400" cy="914400"/>
          </a:xfrm>
          <a:prstGeom prst="rect">
            <a:avLst/>
          </a:prstGeom>
        </p:spPr>
      </p:pic>
      <p:pic>
        <p:nvPicPr>
          <p:cNvPr id="19" name="Picture 18">
            <a:extLst>
              <a:ext uri="{FF2B5EF4-FFF2-40B4-BE49-F238E27FC236}">
                <a16:creationId xmlns:a16="http://schemas.microsoft.com/office/drawing/2014/main" id="{BCBFE54E-CC05-A255-A185-59497803B1A8}"/>
              </a:ext>
            </a:extLst>
          </p:cNvPr>
          <p:cNvPicPr>
            <a:picLocks noChangeAspect="1"/>
          </p:cNvPicPr>
          <p:nvPr/>
        </p:nvPicPr>
        <p:blipFill>
          <a:blip r:embed="rId6"/>
          <a:stretch/>
        </p:blipFill>
        <p:spPr>
          <a:xfrm>
            <a:off x="459761" y="3453911"/>
            <a:ext cx="4982425" cy="1241235"/>
          </a:xfrm>
          <a:prstGeom prst="rect">
            <a:avLst/>
          </a:prstGeom>
        </p:spPr>
      </p:pic>
      <p:grpSp>
        <p:nvGrpSpPr>
          <p:cNvPr id="8" name="Group 7">
            <a:extLst>
              <a:ext uri="{FF2B5EF4-FFF2-40B4-BE49-F238E27FC236}">
                <a16:creationId xmlns:a16="http://schemas.microsoft.com/office/drawing/2014/main" id="{9424E3B7-9C40-5AB8-FBF4-B0ADBFF32D7D}"/>
              </a:ext>
            </a:extLst>
          </p:cNvPr>
          <p:cNvGrpSpPr/>
          <p:nvPr/>
        </p:nvGrpSpPr>
        <p:grpSpPr>
          <a:xfrm>
            <a:off x="15067405" y="1425584"/>
            <a:ext cx="2694757" cy="3916900"/>
            <a:chOff x="1061482" y="1312582"/>
            <a:chExt cx="2918542" cy="4242178"/>
          </a:xfrm>
          <a:effectLst>
            <a:reflection blurRad="203200" stA="62000" endPos="22000" dist="50800" dir="5400000" sy="-100000" algn="bl" rotWithShape="0"/>
          </a:effectLst>
        </p:grpSpPr>
        <p:sp>
          <p:nvSpPr>
            <p:cNvPr id="17" name="Rectangle: Rounded Corners 16">
              <a:extLst>
                <a:ext uri="{FF2B5EF4-FFF2-40B4-BE49-F238E27FC236}">
                  <a16:creationId xmlns:a16="http://schemas.microsoft.com/office/drawing/2014/main" id="{E6805E4E-7D78-2506-E655-9C196F02D584}"/>
                </a:ext>
              </a:extLst>
            </p:cNvPr>
            <p:cNvSpPr/>
            <p:nvPr/>
          </p:nvSpPr>
          <p:spPr>
            <a:xfrm>
              <a:off x="1061482" y="1312582"/>
              <a:ext cx="2918542" cy="4242178"/>
            </a:xfrm>
            <a:prstGeom prst="roundRect">
              <a:avLst>
                <a:gd name="adj" fmla="val 6346"/>
              </a:avLst>
            </a:prstGeom>
            <a:solidFill>
              <a:schemeClr val="bg1"/>
            </a:solidFill>
            <a:effectLst>
              <a:reflection blurRad="850900" stA="52000" endA="300" endPos="12000" dir="5400000" sy="-100000" algn="bl" rotWithShape="0"/>
            </a:effectLst>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481A14C1-7054-BFD2-A198-CCBB93971E73}"/>
                </a:ext>
              </a:extLst>
            </p:cNvPr>
            <p:cNvGrpSpPr/>
            <p:nvPr/>
          </p:nvGrpSpPr>
          <p:grpSpPr>
            <a:xfrm>
              <a:off x="1454789" y="1558311"/>
              <a:ext cx="2131929" cy="3750720"/>
              <a:chOff x="1168842" y="1089066"/>
              <a:chExt cx="2377440" cy="4182649"/>
            </a:xfrm>
          </p:grpSpPr>
          <p:pic>
            <p:nvPicPr>
              <p:cNvPr id="20" name="Picture 2">
                <a:extLst>
                  <a:ext uri="{FF2B5EF4-FFF2-40B4-BE49-F238E27FC236}">
                    <a16:creationId xmlns:a16="http://schemas.microsoft.com/office/drawing/2014/main" id="{5A0CC6D0-0BE0-3D09-6433-BF7D5A5EE033}"/>
                  </a:ext>
                </a:extLst>
              </p:cNvPr>
              <p:cNvPicPr>
                <a:picLocks noChangeAspect="1" noChangeArrowheads="1"/>
              </p:cNvPicPr>
              <p:nvPr/>
            </p:nvPicPr>
            <p:blipFill rotWithShape="1">
              <a:blip r:embed="rId7"/>
              <a:srcRect l="5401" t="57091" r="5201" b="1830"/>
              <a:stretch>
                <a:fillRect/>
              </a:stretch>
            </p:blipFill>
            <p:spPr bwMode="auto">
              <a:xfrm>
                <a:off x="1168842" y="3482274"/>
                <a:ext cx="2377440" cy="178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a:extLst>
                  <a:ext uri="{FF2B5EF4-FFF2-40B4-BE49-F238E27FC236}">
                    <a16:creationId xmlns:a16="http://schemas.microsoft.com/office/drawing/2014/main" id="{1177E2E2-C8B9-C0D6-D5BD-713EF351F219}"/>
                  </a:ext>
                </a:extLst>
              </p:cNvPr>
              <p:cNvPicPr>
                <a:picLocks noChangeAspect="1" noChangeArrowheads="1"/>
              </p:cNvPicPr>
              <p:nvPr/>
            </p:nvPicPr>
            <p:blipFill rotWithShape="1">
              <a:blip r:embed="rId7"/>
              <a:srcRect l="3963" t="30803" r="18897" b="43360"/>
              <a:stretch>
                <a:fillRect/>
              </a:stretch>
            </p:blipFill>
            <p:spPr bwMode="auto">
              <a:xfrm>
                <a:off x="1331843" y="2285670"/>
                <a:ext cx="2051437" cy="1125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a:extLst>
                  <a:ext uri="{FF2B5EF4-FFF2-40B4-BE49-F238E27FC236}">
                    <a16:creationId xmlns:a16="http://schemas.microsoft.com/office/drawing/2014/main" id="{C4EDFA59-BD43-4A6E-C61D-938C65A629AC}"/>
                  </a:ext>
                </a:extLst>
              </p:cNvPr>
              <p:cNvPicPr>
                <a:picLocks noChangeAspect="1" noChangeArrowheads="1"/>
              </p:cNvPicPr>
              <p:nvPr/>
            </p:nvPicPr>
            <p:blipFill rotWithShape="1">
              <a:blip r:embed="rId7"/>
              <a:srcRect l="2160" t="876" r="20700" b="73287"/>
              <a:stretch>
                <a:fillRect/>
              </a:stretch>
            </p:blipFill>
            <p:spPr bwMode="auto">
              <a:xfrm>
                <a:off x="1331843" y="1089066"/>
                <a:ext cx="2051437" cy="1125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5" name="Group 34">
            <a:extLst>
              <a:ext uri="{FF2B5EF4-FFF2-40B4-BE49-F238E27FC236}">
                <a16:creationId xmlns:a16="http://schemas.microsoft.com/office/drawing/2014/main" id="{C2E0C9F3-FBA8-B812-84DE-A85D32416820}"/>
              </a:ext>
            </a:extLst>
          </p:cNvPr>
          <p:cNvGrpSpPr/>
          <p:nvPr/>
        </p:nvGrpSpPr>
        <p:grpSpPr>
          <a:xfrm>
            <a:off x="18157435" y="1425584"/>
            <a:ext cx="2694757" cy="3916901"/>
            <a:chOff x="4373994" y="1312580"/>
            <a:chExt cx="2918542" cy="4242179"/>
          </a:xfrm>
          <a:effectLst>
            <a:reflection blurRad="203200" stA="62000" endPos="22000" dist="50800" dir="5400000" sy="-100000" algn="bl" rotWithShape="0"/>
          </a:effectLst>
        </p:grpSpPr>
        <p:sp>
          <p:nvSpPr>
            <p:cNvPr id="36" name="Rectangle: Rounded Corners 35">
              <a:extLst>
                <a:ext uri="{FF2B5EF4-FFF2-40B4-BE49-F238E27FC236}">
                  <a16:creationId xmlns:a16="http://schemas.microsoft.com/office/drawing/2014/main" id="{0FFBAFCA-DF88-52C7-9EF5-DBF0CC9905D9}"/>
                </a:ext>
              </a:extLst>
            </p:cNvPr>
            <p:cNvSpPr/>
            <p:nvPr/>
          </p:nvSpPr>
          <p:spPr>
            <a:xfrm>
              <a:off x="4373994" y="1312580"/>
              <a:ext cx="2918542" cy="4242179"/>
            </a:xfrm>
            <a:prstGeom prst="roundRect">
              <a:avLst>
                <a:gd name="adj" fmla="val 6346"/>
              </a:avLst>
            </a:prstGeom>
            <a:solidFill>
              <a:schemeClr val="bg1"/>
            </a:solidFill>
            <a:effectLst>
              <a:reflection blurRad="850900" stA="52000" endA="300" endPos="12000" dir="5400000" sy="-100000" algn="bl" rotWithShape="0"/>
            </a:effectLst>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7" name="Picture 3">
              <a:extLst>
                <a:ext uri="{FF2B5EF4-FFF2-40B4-BE49-F238E27FC236}">
                  <a16:creationId xmlns:a16="http://schemas.microsoft.com/office/drawing/2014/main" id="{EEF88674-998F-331C-219D-15B97D5EBE89}"/>
                </a:ext>
              </a:extLst>
            </p:cNvPr>
            <p:cNvPicPr>
              <a:picLocks noChangeAspect="1" noChangeArrowheads="1"/>
            </p:cNvPicPr>
            <p:nvPr/>
          </p:nvPicPr>
          <p:blipFill rotWithShape="1">
            <a:blip r:embed="rId8"/>
            <a:srcRect l="3148" t="5666" r="6907" b="4336"/>
            <a:stretch>
              <a:fillRect/>
            </a:stretch>
          </p:blipFill>
          <p:spPr bwMode="auto">
            <a:xfrm>
              <a:off x="4669753" y="1822308"/>
              <a:ext cx="2327023" cy="308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2" name="TextBox 41">
            <a:extLst>
              <a:ext uri="{FF2B5EF4-FFF2-40B4-BE49-F238E27FC236}">
                <a16:creationId xmlns:a16="http://schemas.microsoft.com/office/drawing/2014/main" id="{ADE31C89-F5D9-37AD-B186-610105B9C439}"/>
              </a:ext>
            </a:extLst>
          </p:cNvPr>
          <p:cNvSpPr txBox="1"/>
          <p:nvPr/>
        </p:nvSpPr>
        <p:spPr>
          <a:xfrm>
            <a:off x="14151527" y="399151"/>
            <a:ext cx="10612374" cy="769441"/>
          </a:xfrm>
          <a:prstGeom prst="rect">
            <a:avLst/>
          </a:prstGeom>
          <a:noFill/>
        </p:spPr>
        <p:txBody>
          <a:bodyPr wrap="square" rtlCol="0">
            <a:spAutoFit/>
          </a:bodyPr>
          <a:lstStyle/>
          <a:p>
            <a:r>
              <a:rPr lang="en-GB" sz="4400" dirty="0">
                <a:solidFill>
                  <a:schemeClr val="bg1"/>
                </a:solidFill>
                <a:latin typeface="Ciutadella Bold" pitchFamily="2" charset="0"/>
              </a:rPr>
              <a:t>Copyright &amp; </a:t>
            </a:r>
            <a:r>
              <a:rPr lang="en-GB" sz="4400" dirty="0">
                <a:solidFill>
                  <a:srgbClr val="F73072"/>
                </a:solidFill>
                <a:latin typeface="Ciutadella Bold" pitchFamily="2" charset="0"/>
              </a:rPr>
              <a:t>applied art/design</a:t>
            </a:r>
          </a:p>
        </p:txBody>
      </p:sp>
      <p:grpSp>
        <p:nvGrpSpPr>
          <p:cNvPr id="5" name="Group 4">
            <a:extLst>
              <a:ext uri="{FF2B5EF4-FFF2-40B4-BE49-F238E27FC236}">
                <a16:creationId xmlns:a16="http://schemas.microsoft.com/office/drawing/2014/main" id="{828DD441-D0DD-4591-D6A0-027290AEB6FD}"/>
              </a:ext>
            </a:extLst>
          </p:cNvPr>
          <p:cNvGrpSpPr/>
          <p:nvPr/>
        </p:nvGrpSpPr>
        <p:grpSpPr>
          <a:xfrm>
            <a:off x="21243982" y="1422962"/>
            <a:ext cx="2694757" cy="3885341"/>
            <a:chOff x="8069011" y="1422962"/>
            <a:chExt cx="2694757" cy="3885341"/>
          </a:xfrm>
        </p:grpSpPr>
        <p:sp>
          <p:nvSpPr>
            <p:cNvPr id="13" name="Rectangle: Rounded Corners 12">
              <a:extLst>
                <a:ext uri="{FF2B5EF4-FFF2-40B4-BE49-F238E27FC236}">
                  <a16:creationId xmlns:a16="http://schemas.microsoft.com/office/drawing/2014/main" id="{2430B878-3CD7-C256-61BD-0AC4E8FB75AE}"/>
                </a:ext>
              </a:extLst>
            </p:cNvPr>
            <p:cNvSpPr/>
            <p:nvPr/>
          </p:nvSpPr>
          <p:spPr>
            <a:xfrm>
              <a:off x="8069011" y="1422962"/>
              <a:ext cx="2694757" cy="3885341"/>
            </a:xfrm>
            <a:prstGeom prst="roundRect">
              <a:avLst>
                <a:gd name="adj" fmla="val 6346"/>
              </a:avLst>
            </a:prstGeom>
            <a:solidFill>
              <a:schemeClr val="bg1"/>
            </a:solidFill>
            <a:effectLst>
              <a:reflection blurRad="850900" stA="52000" endA="300" endPos="12000" dir="5400000" sy="-100000" algn="bl" rotWithShape="0"/>
            </a:effectLst>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14" name="Picture 2">
              <a:extLst>
                <a:ext uri="{FF2B5EF4-FFF2-40B4-BE49-F238E27FC236}">
                  <a16:creationId xmlns:a16="http://schemas.microsoft.com/office/drawing/2014/main" id="{E0D4427E-C63F-F32A-572F-AE953F99492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69032" y="1789657"/>
              <a:ext cx="1894713" cy="1157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a:extLst>
                <a:ext uri="{FF2B5EF4-FFF2-40B4-BE49-F238E27FC236}">
                  <a16:creationId xmlns:a16="http://schemas.microsoft.com/office/drawing/2014/main" id="{A4657250-0C5B-368F-1380-B81FAA8F9AD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95352" y="3415249"/>
              <a:ext cx="2266622" cy="1505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388432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87251-C5BE-7674-A8D6-2251DD3691DD}"/>
            </a:ext>
          </a:extLst>
        </p:cNvPr>
        <p:cNvGrpSpPr/>
        <p:nvPr/>
      </p:nvGrpSpPr>
      <p:grpSpPr>
        <a:xfrm>
          <a:off x="0" y="0"/>
          <a:ext cx="0" cy="0"/>
          <a:chOff x="0" y="0"/>
          <a:chExt cx="0" cy="0"/>
        </a:xfrm>
      </p:grpSpPr>
      <p:sp>
        <p:nvSpPr>
          <p:cNvPr id="40" name="Rectangle: Rounded Corners 39">
            <a:extLst>
              <a:ext uri="{FF2B5EF4-FFF2-40B4-BE49-F238E27FC236}">
                <a16:creationId xmlns:a16="http://schemas.microsoft.com/office/drawing/2014/main" id="{9A5E335A-FA6A-3B02-1262-AC013A25FE24}"/>
              </a:ext>
            </a:extLst>
          </p:cNvPr>
          <p:cNvSpPr/>
          <p:nvPr/>
        </p:nvSpPr>
        <p:spPr>
          <a:xfrm>
            <a:off x="-6673572" y="4864608"/>
            <a:ext cx="4407790" cy="1454157"/>
          </a:xfrm>
          <a:prstGeom prst="roundRect">
            <a:avLst/>
          </a:prstGeom>
          <a:solidFill>
            <a:srgbClr val="000000">
              <a:alpha val="21961"/>
            </a:srgbClr>
          </a:solidFill>
          <a:ln>
            <a:noFill/>
          </a:ln>
          <a:effectLst>
            <a:reflection blurRad="6350" stA="65000" endPos="19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715B549D-56EB-4747-5064-8AB555BC3046}"/>
              </a:ext>
            </a:extLst>
          </p:cNvPr>
          <p:cNvSpPr txBox="1"/>
          <p:nvPr/>
        </p:nvSpPr>
        <p:spPr>
          <a:xfrm>
            <a:off x="-5836241" y="5176188"/>
            <a:ext cx="2733128" cy="830997"/>
          </a:xfrm>
          <a:prstGeom prst="rect">
            <a:avLst/>
          </a:prstGeom>
          <a:noFill/>
        </p:spPr>
        <p:txBody>
          <a:bodyPr wrap="square" rtlCol="0">
            <a:spAutoFit/>
          </a:bodyPr>
          <a:lstStyle/>
          <a:p>
            <a:r>
              <a:rPr lang="en-US" sz="1600" b="1" dirty="0" err="1">
                <a:solidFill>
                  <a:schemeClr val="bg1"/>
                </a:solidFill>
                <a:latin typeface="Ciutadella SemiBold" pitchFamily="2" charset="0"/>
                <a:sym typeface="Arimo Bold"/>
              </a:rPr>
              <a:t>Entain</a:t>
            </a:r>
            <a:r>
              <a:rPr lang="en-US" sz="1600" b="1" dirty="0">
                <a:solidFill>
                  <a:schemeClr val="bg1"/>
                </a:solidFill>
                <a:latin typeface="Ciutadella SemiBold" pitchFamily="2" charset="0"/>
                <a:sym typeface="Arimo Bold"/>
              </a:rPr>
              <a:t> Operations Ltd &amp; </a:t>
            </a:r>
            <a:r>
              <a:rPr lang="en-US" sz="1600" b="1" dirty="0" err="1">
                <a:solidFill>
                  <a:schemeClr val="bg1"/>
                </a:solidFill>
                <a:latin typeface="Ciutadella SemiBold" pitchFamily="2" charset="0"/>
                <a:sym typeface="Arimo Bold"/>
              </a:rPr>
              <a:t>ors</a:t>
            </a:r>
            <a:r>
              <a:rPr lang="en-US" sz="1600" b="1" dirty="0">
                <a:solidFill>
                  <a:schemeClr val="bg1"/>
                </a:solidFill>
                <a:latin typeface="Ciutadella SemiBold" pitchFamily="2" charset="0"/>
                <a:sym typeface="Arimo Bold"/>
              </a:rPr>
              <a:t> v Liquidity Trading Ltd &amp; </a:t>
            </a:r>
            <a:r>
              <a:rPr lang="en-US" sz="1600" b="1" dirty="0" err="1">
                <a:solidFill>
                  <a:schemeClr val="bg1"/>
                </a:solidFill>
                <a:latin typeface="Ciutadella SemiBold" pitchFamily="2" charset="0"/>
                <a:sym typeface="Arimo Bold"/>
              </a:rPr>
              <a:t>ors</a:t>
            </a:r>
            <a:r>
              <a:rPr lang="en-US" sz="1600" b="1" dirty="0">
                <a:solidFill>
                  <a:schemeClr val="bg1"/>
                </a:solidFill>
                <a:latin typeface="Ciutadella SemiBold" pitchFamily="2" charset="0"/>
                <a:sym typeface="Arimo Bold"/>
              </a:rPr>
              <a:t> IL-2025-000145</a:t>
            </a:r>
          </a:p>
        </p:txBody>
      </p:sp>
      <p:grpSp>
        <p:nvGrpSpPr>
          <p:cNvPr id="6" name="Group 5">
            <a:extLst>
              <a:ext uri="{FF2B5EF4-FFF2-40B4-BE49-F238E27FC236}">
                <a16:creationId xmlns:a16="http://schemas.microsoft.com/office/drawing/2014/main" id="{78C00300-FAE3-3A11-92D6-4A706DC5D393}"/>
              </a:ext>
            </a:extLst>
          </p:cNvPr>
          <p:cNvGrpSpPr/>
          <p:nvPr/>
        </p:nvGrpSpPr>
        <p:grpSpPr>
          <a:xfrm>
            <a:off x="-6284449" y="1350457"/>
            <a:ext cx="4210145" cy="2640648"/>
            <a:chOff x="5488781" y="1350457"/>
            <a:chExt cx="4210145" cy="2640648"/>
          </a:xfrm>
        </p:grpSpPr>
        <p:sp>
          <p:nvSpPr>
            <p:cNvPr id="7" name="TextBox 6">
              <a:extLst>
                <a:ext uri="{FF2B5EF4-FFF2-40B4-BE49-F238E27FC236}">
                  <a16:creationId xmlns:a16="http://schemas.microsoft.com/office/drawing/2014/main" id="{6E792030-8414-04DC-95E6-38B3DC812374}"/>
                </a:ext>
              </a:extLst>
            </p:cNvPr>
            <p:cNvSpPr txBox="1"/>
            <p:nvPr/>
          </p:nvSpPr>
          <p:spPr>
            <a:xfrm>
              <a:off x="5488781" y="1350457"/>
              <a:ext cx="4210145" cy="338554"/>
            </a:xfrm>
            <a:prstGeom prst="rect">
              <a:avLst/>
            </a:prstGeom>
            <a:noFill/>
          </p:spPr>
          <p:txBody>
            <a:bodyPr wrap="square" rtlCol="0">
              <a:spAutoFit/>
            </a:bodyPr>
            <a:lstStyle/>
            <a:p>
              <a:r>
                <a:rPr lang="en-GB" sz="1600" dirty="0">
                  <a:solidFill>
                    <a:srgbClr val="61A3DD"/>
                  </a:solidFill>
                </a:rPr>
                <a:t>The Claimants’ casino logos</a:t>
              </a:r>
              <a:endParaRPr lang="en-GB" sz="1600" dirty="0">
                <a:solidFill>
                  <a:srgbClr val="61A3DD"/>
                </a:solidFill>
                <a:latin typeface="Ciutadella" panose="01000000000000000000" pitchFamily="2" charset="0"/>
              </a:endParaRPr>
            </a:p>
          </p:txBody>
        </p:sp>
        <p:grpSp>
          <p:nvGrpSpPr>
            <p:cNvPr id="9" name="Group 4">
              <a:extLst>
                <a:ext uri="{FF2B5EF4-FFF2-40B4-BE49-F238E27FC236}">
                  <a16:creationId xmlns:a16="http://schemas.microsoft.com/office/drawing/2014/main" id="{1271B87E-A31A-738F-EDE1-0106B7C1FFD6}"/>
                </a:ext>
              </a:extLst>
            </p:cNvPr>
            <p:cNvGrpSpPr/>
            <p:nvPr/>
          </p:nvGrpSpPr>
          <p:grpSpPr>
            <a:xfrm>
              <a:off x="5660136" y="1830289"/>
              <a:ext cx="2159672" cy="2160816"/>
              <a:chOff x="0" y="0"/>
              <a:chExt cx="5627305" cy="5630286"/>
            </a:xfrm>
          </p:grpSpPr>
          <p:sp>
            <p:nvSpPr>
              <p:cNvPr id="10" name="Freeform 5">
                <a:extLst>
                  <a:ext uri="{FF2B5EF4-FFF2-40B4-BE49-F238E27FC236}">
                    <a16:creationId xmlns:a16="http://schemas.microsoft.com/office/drawing/2014/main" id="{07A915C2-EFC1-28E2-E9B9-EB3ECD08DCDC}"/>
                  </a:ext>
                </a:extLst>
              </p:cNvPr>
              <p:cNvSpPr/>
              <p:nvPr/>
            </p:nvSpPr>
            <p:spPr>
              <a:xfrm>
                <a:off x="0" y="0"/>
                <a:ext cx="2787727" cy="2787727"/>
              </a:xfrm>
              <a:custGeom>
                <a:avLst/>
                <a:gdLst/>
                <a:ahLst/>
                <a:cxnLst/>
                <a:rect l="l" t="t" r="r" b="b"/>
                <a:pathLst>
                  <a:path w="2787727" h="2787727">
                    <a:moveTo>
                      <a:pt x="0" y="0"/>
                    </a:moveTo>
                    <a:lnTo>
                      <a:pt x="2787727" y="0"/>
                    </a:lnTo>
                    <a:lnTo>
                      <a:pt x="2787727" y="2787727"/>
                    </a:lnTo>
                    <a:lnTo>
                      <a:pt x="0" y="2787727"/>
                    </a:lnTo>
                    <a:lnTo>
                      <a:pt x="0" y="0"/>
                    </a:lnTo>
                    <a:close/>
                  </a:path>
                </a:pathLst>
              </a:custGeom>
              <a:blipFill>
                <a:blip r:embed="rId3"/>
                <a:stretch>
                  <a:fillRect l="-40909" r="-40909"/>
                </a:stretch>
              </a:blipFill>
            </p:spPr>
            <p:txBody>
              <a:bodyPr/>
              <a:lstStyle/>
              <a:p>
                <a:endParaRPr lang="en-GB"/>
              </a:p>
            </p:txBody>
          </p:sp>
          <p:sp>
            <p:nvSpPr>
              <p:cNvPr id="11" name="Freeform 6">
                <a:extLst>
                  <a:ext uri="{FF2B5EF4-FFF2-40B4-BE49-F238E27FC236}">
                    <a16:creationId xmlns:a16="http://schemas.microsoft.com/office/drawing/2014/main" id="{8D51889E-F58C-39C5-BA35-A3CBC10C9B80}"/>
                  </a:ext>
                </a:extLst>
              </p:cNvPr>
              <p:cNvSpPr/>
              <p:nvPr/>
            </p:nvSpPr>
            <p:spPr>
              <a:xfrm>
                <a:off x="2839578" y="0"/>
                <a:ext cx="2787727" cy="2787727"/>
              </a:xfrm>
              <a:custGeom>
                <a:avLst/>
                <a:gdLst/>
                <a:ahLst/>
                <a:cxnLst/>
                <a:rect l="l" t="t" r="r" b="b"/>
                <a:pathLst>
                  <a:path w="2787727" h="2787727">
                    <a:moveTo>
                      <a:pt x="0" y="0"/>
                    </a:moveTo>
                    <a:lnTo>
                      <a:pt x="2787727" y="0"/>
                    </a:lnTo>
                    <a:lnTo>
                      <a:pt x="2787727" y="2787727"/>
                    </a:lnTo>
                    <a:lnTo>
                      <a:pt x="0" y="2787727"/>
                    </a:lnTo>
                    <a:lnTo>
                      <a:pt x="0" y="0"/>
                    </a:lnTo>
                    <a:close/>
                  </a:path>
                </a:pathLst>
              </a:custGeom>
              <a:blipFill>
                <a:blip r:embed="rId4"/>
                <a:stretch>
                  <a:fillRect l="-27052" t="-1436" r="-27052"/>
                </a:stretch>
              </a:blipFill>
            </p:spPr>
            <p:txBody>
              <a:bodyPr/>
              <a:lstStyle/>
              <a:p>
                <a:endParaRPr lang="en-GB"/>
              </a:p>
            </p:txBody>
          </p:sp>
          <p:grpSp>
            <p:nvGrpSpPr>
              <p:cNvPr id="12" name="Group 7">
                <a:extLst>
                  <a:ext uri="{FF2B5EF4-FFF2-40B4-BE49-F238E27FC236}">
                    <a16:creationId xmlns:a16="http://schemas.microsoft.com/office/drawing/2014/main" id="{82CF809B-BEC7-BDBB-F806-CB8BAE5A68F2}"/>
                  </a:ext>
                </a:extLst>
              </p:cNvPr>
              <p:cNvGrpSpPr/>
              <p:nvPr/>
            </p:nvGrpSpPr>
            <p:grpSpPr>
              <a:xfrm>
                <a:off x="4291" y="2842559"/>
                <a:ext cx="2779144" cy="2779144"/>
                <a:chOff x="0" y="0"/>
                <a:chExt cx="812800" cy="812800"/>
              </a:xfrm>
            </p:grpSpPr>
            <p:sp>
              <p:nvSpPr>
                <p:cNvPr id="18" name="Freeform 8">
                  <a:extLst>
                    <a:ext uri="{FF2B5EF4-FFF2-40B4-BE49-F238E27FC236}">
                      <a16:creationId xmlns:a16="http://schemas.microsoft.com/office/drawing/2014/main" id="{3BF55BA2-BE49-63C4-DB31-A180E4CD47EC}"/>
                    </a:ext>
                  </a:extLst>
                </p:cNvPr>
                <p:cNvSpPr/>
                <p:nvPr/>
              </p:nvSpPr>
              <p:spPr>
                <a:xfrm>
                  <a:off x="0" y="0"/>
                  <a:ext cx="812800" cy="812800"/>
                </a:xfrm>
                <a:custGeom>
                  <a:avLst/>
                  <a:gdLst/>
                  <a:ahLst/>
                  <a:cxnLst/>
                  <a:rect l="l" t="t" r="r" b="b"/>
                  <a:pathLst>
                    <a:path w="812800" h="812800">
                      <a:moveTo>
                        <a:pt x="812800" y="0"/>
                      </a:moveTo>
                      <a:lnTo>
                        <a:pt x="812800" y="812800"/>
                      </a:lnTo>
                      <a:lnTo>
                        <a:pt x="0" y="812800"/>
                      </a:lnTo>
                      <a:lnTo>
                        <a:pt x="0" y="0"/>
                      </a:lnTo>
                      <a:close/>
                    </a:path>
                  </a:pathLst>
                </a:custGeom>
                <a:solidFill>
                  <a:srgbClr val="222222"/>
                </a:solidFill>
              </p:spPr>
              <p:txBody>
                <a:bodyPr/>
                <a:lstStyle/>
                <a:p>
                  <a:endParaRPr lang="en-GB"/>
                </a:p>
              </p:txBody>
            </p:sp>
            <p:sp>
              <p:nvSpPr>
                <p:cNvPr id="19" name="TextBox 9">
                  <a:extLst>
                    <a:ext uri="{FF2B5EF4-FFF2-40B4-BE49-F238E27FC236}">
                      <a16:creationId xmlns:a16="http://schemas.microsoft.com/office/drawing/2014/main" id="{AB76FF7C-7989-9777-F2F5-604EF399F61C}"/>
                    </a:ext>
                  </a:extLst>
                </p:cNvPr>
                <p:cNvSpPr txBox="1"/>
                <p:nvPr/>
              </p:nvSpPr>
              <p:spPr>
                <a:xfrm>
                  <a:off x="0" y="28575"/>
                  <a:ext cx="812800" cy="784225"/>
                </a:xfrm>
                <a:prstGeom prst="rect">
                  <a:avLst/>
                </a:prstGeom>
              </p:spPr>
              <p:txBody>
                <a:bodyPr lIns="36996" tIns="36996" rIns="36996" bIns="36996" rtlCol="0" anchor="ctr"/>
                <a:lstStyle/>
                <a:p>
                  <a:pPr algn="ctr">
                    <a:lnSpc>
                      <a:spcPts val="2207"/>
                    </a:lnSpc>
                  </a:pPr>
                  <a:endParaRPr/>
                </a:p>
              </p:txBody>
            </p:sp>
          </p:grpSp>
          <p:sp>
            <p:nvSpPr>
              <p:cNvPr id="13" name="Freeform 10">
                <a:extLst>
                  <a:ext uri="{FF2B5EF4-FFF2-40B4-BE49-F238E27FC236}">
                    <a16:creationId xmlns:a16="http://schemas.microsoft.com/office/drawing/2014/main" id="{420299E0-3782-67A3-6D2E-4A6347651961}"/>
                  </a:ext>
                </a:extLst>
              </p:cNvPr>
              <p:cNvSpPr/>
              <p:nvPr/>
            </p:nvSpPr>
            <p:spPr>
              <a:xfrm>
                <a:off x="4291" y="3305114"/>
                <a:ext cx="2779144" cy="1854033"/>
              </a:xfrm>
              <a:custGeom>
                <a:avLst/>
                <a:gdLst/>
                <a:ahLst/>
                <a:cxnLst/>
                <a:rect l="l" t="t" r="r" b="b"/>
                <a:pathLst>
                  <a:path w="2779144" h="1854033">
                    <a:moveTo>
                      <a:pt x="0" y="0"/>
                    </a:moveTo>
                    <a:lnTo>
                      <a:pt x="2779145" y="0"/>
                    </a:lnTo>
                    <a:lnTo>
                      <a:pt x="2779145" y="1854034"/>
                    </a:lnTo>
                    <a:lnTo>
                      <a:pt x="0" y="1854034"/>
                    </a:lnTo>
                    <a:lnTo>
                      <a:pt x="0" y="0"/>
                    </a:lnTo>
                    <a:close/>
                  </a:path>
                </a:pathLst>
              </a:custGeom>
              <a:blipFill>
                <a:blip r:embed="rId5"/>
                <a:stretch>
                  <a:fillRect l="-10493" t="-650" r="-11591"/>
                </a:stretch>
              </a:blipFill>
            </p:spPr>
            <p:txBody>
              <a:bodyPr/>
              <a:lstStyle/>
              <a:p>
                <a:endParaRPr lang="en-GB"/>
              </a:p>
            </p:txBody>
          </p:sp>
          <p:grpSp>
            <p:nvGrpSpPr>
              <p:cNvPr id="14" name="Group 11">
                <a:extLst>
                  <a:ext uri="{FF2B5EF4-FFF2-40B4-BE49-F238E27FC236}">
                    <a16:creationId xmlns:a16="http://schemas.microsoft.com/office/drawing/2014/main" id="{BF5F817D-AC30-4EE0-7ACD-EEDFE2975CC9}"/>
                  </a:ext>
                </a:extLst>
              </p:cNvPr>
              <p:cNvGrpSpPr/>
              <p:nvPr/>
            </p:nvGrpSpPr>
            <p:grpSpPr>
              <a:xfrm>
                <a:off x="2839578" y="2846850"/>
                <a:ext cx="2787727" cy="2779144"/>
                <a:chOff x="0" y="0"/>
                <a:chExt cx="756122" cy="753794"/>
              </a:xfrm>
            </p:grpSpPr>
            <p:sp>
              <p:nvSpPr>
                <p:cNvPr id="16" name="Freeform 12">
                  <a:extLst>
                    <a:ext uri="{FF2B5EF4-FFF2-40B4-BE49-F238E27FC236}">
                      <a16:creationId xmlns:a16="http://schemas.microsoft.com/office/drawing/2014/main" id="{0CA82875-08D7-866D-B2E2-FBE24FBEDC8F}"/>
                    </a:ext>
                  </a:extLst>
                </p:cNvPr>
                <p:cNvSpPr/>
                <p:nvPr/>
              </p:nvSpPr>
              <p:spPr>
                <a:xfrm>
                  <a:off x="0" y="0"/>
                  <a:ext cx="756122" cy="753794"/>
                </a:xfrm>
                <a:custGeom>
                  <a:avLst/>
                  <a:gdLst/>
                  <a:ahLst/>
                  <a:cxnLst/>
                  <a:rect l="l" t="t" r="r" b="b"/>
                  <a:pathLst>
                    <a:path w="756122" h="753794">
                      <a:moveTo>
                        <a:pt x="0" y="0"/>
                      </a:moveTo>
                      <a:lnTo>
                        <a:pt x="756122" y="0"/>
                      </a:lnTo>
                      <a:lnTo>
                        <a:pt x="756122" y="753794"/>
                      </a:lnTo>
                      <a:lnTo>
                        <a:pt x="0" y="753794"/>
                      </a:lnTo>
                      <a:close/>
                    </a:path>
                  </a:pathLst>
                </a:custGeom>
                <a:solidFill>
                  <a:srgbClr val="FFFFFF"/>
                </a:solidFill>
              </p:spPr>
              <p:txBody>
                <a:bodyPr/>
                <a:lstStyle/>
                <a:p>
                  <a:endParaRPr lang="en-GB"/>
                </a:p>
              </p:txBody>
            </p:sp>
            <p:sp>
              <p:nvSpPr>
                <p:cNvPr id="17" name="TextBox 13">
                  <a:extLst>
                    <a:ext uri="{FF2B5EF4-FFF2-40B4-BE49-F238E27FC236}">
                      <a16:creationId xmlns:a16="http://schemas.microsoft.com/office/drawing/2014/main" id="{A927B3CF-3418-0BD8-DEBF-0988C1DF0853}"/>
                    </a:ext>
                  </a:extLst>
                </p:cNvPr>
                <p:cNvSpPr txBox="1"/>
                <p:nvPr/>
              </p:nvSpPr>
              <p:spPr>
                <a:xfrm>
                  <a:off x="0" y="28575"/>
                  <a:ext cx="756122" cy="725219"/>
                </a:xfrm>
                <a:prstGeom prst="rect">
                  <a:avLst/>
                </a:prstGeom>
              </p:spPr>
              <p:txBody>
                <a:bodyPr lIns="36996" tIns="36996" rIns="36996" bIns="36996" rtlCol="0" anchor="ctr"/>
                <a:lstStyle/>
                <a:p>
                  <a:pPr algn="ctr">
                    <a:lnSpc>
                      <a:spcPts val="2207"/>
                    </a:lnSpc>
                  </a:pPr>
                  <a:endParaRPr/>
                </a:p>
              </p:txBody>
            </p:sp>
          </p:grpSp>
          <p:sp>
            <p:nvSpPr>
              <p:cNvPr id="15" name="Freeform 14">
                <a:extLst>
                  <a:ext uri="{FF2B5EF4-FFF2-40B4-BE49-F238E27FC236}">
                    <a16:creationId xmlns:a16="http://schemas.microsoft.com/office/drawing/2014/main" id="{B7C12B3A-9149-3B38-0010-BAFE6A7EA2FA}"/>
                  </a:ext>
                </a:extLst>
              </p:cNvPr>
              <p:cNvSpPr/>
              <p:nvPr/>
            </p:nvSpPr>
            <p:spPr>
              <a:xfrm>
                <a:off x="3025947" y="2842559"/>
                <a:ext cx="2414989" cy="2787727"/>
              </a:xfrm>
              <a:custGeom>
                <a:avLst/>
                <a:gdLst/>
                <a:ahLst/>
                <a:cxnLst/>
                <a:rect l="l" t="t" r="r" b="b"/>
                <a:pathLst>
                  <a:path w="2414989" h="2787727">
                    <a:moveTo>
                      <a:pt x="0" y="0"/>
                    </a:moveTo>
                    <a:lnTo>
                      <a:pt x="2414989" y="0"/>
                    </a:lnTo>
                    <a:lnTo>
                      <a:pt x="2414989" y="2787727"/>
                    </a:lnTo>
                    <a:lnTo>
                      <a:pt x="0" y="2787727"/>
                    </a:lnTo>
                    <a:lnTo>
                      <a:pt x="0" y="0"/>
                    </a:lnTo>
                    <a:close/>
                  </a:path>
                </a:pathLst>
              </a:custGeom>
              <a:blipFill>
                <a:blip r:embed="rId6"/>
                <a:stretch>
                  <a:fillRect l="-59058" r="-200903" b="-84051"/>
                </a:stretch>
              </a:blipFill>
            </p:spPr>
            <p:txBody>
              <a:bodyPr/>
              <a:lstStyle/>
              <a:p>
                <a:endParaRPr lang="en-GB"/>
              </a:p>
            </p:txBody>
          </p:sp>
        </p:grpSp>
      </p:grpSp>
      <p:grpSp>
        <p:nvGrpSpPr>
          <p:cNvPr id="20" name="Group 19">
            <a:extLst>
              <a:ext uri="{FF2B5EF4-FFF2-40B4-BE49-F238E27FC236}">
                <a16:creationId xmlns:a16="http://schemas.microsoft.com/office/drawing/2014/main" id="{3A3AB4FC-EBBF-466A-8F81-BDDA0357DB34}"/>
              </a:ext>
            </a:extLst>
          </p:cNvPr>
          <p:cNvGrpSpPr/>
          <p:nvPr/>
        </p:nvGrpSpPr>
        <p:grpSpPr>
          <a:xfrm>
            <a:off x="-3180537" y="1373078"/>
            <a:ext cx="3056763" cy="3229147"/>
            <a:chOff x="8592693" y="1373078"/>
            <a:chExt cx="3056763" cy="3229147"/>
          </a:xfrm>
        </p:grpSpPr>
        <p:sp>
          <p:nvSpPr>
            <p:cNvPr id="21" name="TextBox 20">
              <a:extLst>
                <a:ext uri="{FF2B5EF4-FFF2-40B4-BE49-F238E27FC236}">
                  <a16:creationId xmlns:a16="http://schemas.microsoft.com/office/drawing/2014/main" id="{9DE275A1-178F-C25A-D265-EC5C2DD55163}"/>
                </a:ext>
              </a:extLst>
            </p:cNvPr>
            <p:cNvSpPr txBox="1"/>
            <p:nvPr/>
          </p:nvSpPr>
          <p:spPr>
            <a:xfrm>
              <a:off x="8592693" y="1373078"/>
              <a:ext cx="3056763" cy="338554"/>
            </a:xfrm>
            <a:prstGeom prst="rect">
              <a:avLst/>
            </a:prstGeom>
            <a:noFill/>
          </p:spPr>
          <p:txBody>
            <a:bodyPr wrap="square" rtlCol="0">
              <a:spAutoFit/>
            </a:bodyPr>
            <a:lstStyle/>
            <a:p>
              <a:r>
                <a:rPr lang="en-GB" sz="1600" dirty="0">
                  <a:solidFill>
                    <a:srgbClr val="61A3DD"/>
                  </a:solidFill>
                </a:rPr>
                <a:t>The Claimants’ sport logos</a:t>
              </a:r>
              <a:endParaRPr lang="en-GB" sz="1600" dirty="0">
                <a:solidFill>
                  <a:srgbClr val="61A3DD"/>
                </a:solidFill>
                <a:latin typeface="Ciutadella" panose="01000000000000000000" pitchFamily="2" charset="0"/>
              </a:endParaRPr>
            </a:p>
          </p:txBody>
        </p:sp>
        <p:grpSp>
          <p:nvGrpSpPr>
            <p:cNvPr id="22" name="Group 15">
              <a:extLst>
                <a:ext uri="{FF2B5EF4-FFF2-40B4-BE49-F238E27FC236}">
                  <a16:creationId xmlns:a16="http://schemas.microsoft.com/office/drawing/2014/main" id="{25BD8864-6409-6FBE-44FF-F9A19468D887}"/>
                </a:ext>
              </a:extLst>
            </p:cNvPr>
            <p:cNvGrpSpPr/>
            <p:nvPr/>
          </p:nvGrpSpPr>
          <p:grpSpPr>
            <a:xfrm>
              <a:off x="8790444" y="1822308"/>
              <a:ext cx="2159672" cy="2779917"/>
              <a:chOff x="0" y="0"/>
              <a:chExt cx="5626254" cy="7242080"/>
            </a:xfrm>
          </p:grpSpPr>
          <p:grpSp>
            <p:nvGrpSpPr>
              <p:cNvPr id="23" name="Group 16">
                <a:extLst>
                  <a:ext uri="{FF2B5EF4-FFF2-40B4-BE49-F238E27FC236}">
                    <a16:creationId xmlns:a16="http://schemas.microsoft.com/office/drawing/2014/main" id="{A73BD244-4B75-F18E-A01A-83A027055F28}"/>
                  </a:ext>
                </a:extLst>
              </p:cNvPr>
              <p:cNvGrpSpPr/>
              <p:nvPr/>
            </p:nvGrpSpPr>
            <p:grpSpPr>
              <a:xfrm>
                <a:off x="0" y="0"/>
                <a:ext cx="2787727" cy="2779144"/>
                <a:chOff x="0" y="0"/>
                <a:chExt cx="756122" cy="753794"/>
              </a:xfrm>
            </p:grpSpPr>
            <p:sp>
              <p:nvSpPr>
                <p:cNvPr id="38" name="Freeform 17">
                  <a:extLst>
                    <a:ext uri="{FF2B5EF4-FFF2-40B4-BE49-F238E27FC236}">
                      <a16:creationId xmlns:a16="http://schemas.microsoft.com/office/drawing/2014/main" id="{460A2E77-173C-8661-D621-AC150A2B2174}"/>
                    </a:ext>
                  </a:extLst>
                </p:cNvPr>
                <p:cNvSpPr/>
                <p:nvPr/>
              </p:nvSpPr>
              <p:spPr>
                <a:xfrm>
                  <a:off x="0" y="0"/>
                  <a:ext cx="756122" cy="753794"/>
                </a:xfrm>
                <a:custGeom>
                  <a:avLst/>
                  <a:gdLst/>
                  <a:ahLst/>
                  <a:cxnLst/>
                  <a:rect l="l" t="t" r="r" b="b"/>
                  <a:pathLst>
                    <a:path w="756122" h="753794">
                      <a:moveTo>
                        <a:pt x="0" y="0"/>
                      </a:moveTo>
                      <a:lnTo>
                        <a:pt x="756122" y="0"/>
                      </a:lnTo>
                      <a:lnTo>
                        <a:pt x="756122" y="753794"/>
                      </a:lnTo>
                      <a:lnTo>
                        <a:pt x="0" y="753794"/>
                      </a:lnTo>
                      <a:close/>
                    </a:path>
                  </a:pathLst>
                </a:custGeom>
                <a:solidFill>
                  <a:srgbClr val="000000"/>
                </a:solidFill>
              </p:spPr>
              <p:txBody>
                <a:bodyPr/>
                <a:lstStyle/>
                <a:p>
                  <a:endParaRPr lang="en-GB"/>
                </a:p>
              </p:txBody>
            </p:sp>
            <p:sp>
              <p:nvSpPr>
                <p:cNvPr id="39" name="TextBox 18">
                  <a:extLst>
                    <a:ext uri="{FF2B5EF4-FFF2-40B4-BE49-F238E27FC236}">
                      <a16:creationId xmlns:a16="http://schemas.microsoft.com/office/drawing/2014/main" id="{2DAF65C5-5BE6-56C6-3F20-931A1924534A}"/>
                    </a:ext>
                  </a:extLst>
                </p:cNvPr>
                <p:cNvSpPr txBox="1"/>
                <p:nvPr/>
              </p:nvSpPr>
              <p:spPr>
                <a:xfrm>
                  <a:off x="0" y="28575"/>
                  <a:ext cx="756122" cy="725219"/>
                </a:xfrm>
                <a:prstGeom prst="rect">
                  <a:avLst/>
                </a:prstGeom>
              </p:spPr>
              <p:txBody>
                <a:bodyPr lIns="36996" tIns="36996" rIns="36996" bIns="36996" rtlCol="0" anchor="ctr"/>
                <a:lstStyle/>
                <a:p>
                  <a:pPr algn="ctr">
                    <a:lnSpc>
                      <a:spcPts val="2207"/>
                    </a:lnSpc>
                  </a:pPr>
                  <a:endParaRPr/>
                </a:p>
              </p:txBody>
            </p:sp>
          </p:grpSp>
          <p:sp>
            <p:nvSpPr>
              <p:cNvPr id="24" name="Freeform 19">
                <a:extLst>
                  <a:ext uri="{FF2B5EF4-FFF2-40B4-BE49-F238E27FC236}">
                    <a16:creationId xmlns:a16="http://schemas.microsoft.com/office/drawing/2014/main" id="{B495A095-AD7E-0D50-C0FC-23477B24F84F}"/>
                  </a:ext>
                </a:extLst>
              </p:cNvPr>
              <p:cNvSpPr/>
              <p:nvPr/>
            </p:nvSpPr>
            <p:spPr>
              <a:xfrm>
                <a:off x="178799" y="398433"/>
                <a:ext cx="2430128" cy="2139209"/>
              </a:xfrm>
              <a:custGeom>
                <a:avLst/>
                <a:gdLst/>
                <a:ahLst/>
                <a:cxnLst/>
                <a:rect l="l" t="t" r="r" b="b"/>
                <a:pathLst>
                  <a:path w="2430128" h="2139209">
                    <a:moveTo>
                      <a:pt x="0" y="0"/>
                    </a:moveTo>
                    <a:lnTo>
                      <a:pt x="2430129" y="0"/>
                    </a:lnTo>
                    <a:lnTo>
                      <a:pt x="2430129" y="2139209"/>
                    </a:lnTo>
                    <a:lnTo>
                      <a:pt x="0" y="2139209"/>
                    </a:lnTo>
                    <a:lnTo>
                      <a:pt x="0" y="0"/>
                    </a:lnTo>
                    <a:close/>
                  </a:path>
                </a:pathLst>
              </a:custGeom>
              <a:blipFill>
                <a:blip r:embed="rId7"/>
                <a:stretch>
                  <a:fillRect l="-31686" r="-33367"/>
                </a:stretch>
              </a:blipFill>
            </p:spPr>
            <p:txBody>
              <a:bodyPr/>
              <a:lstStyle/>
              <a:p>
                <a:endParaRPr lang="en-GB"/>
              </a:p>
            </p:txBody>
          </p:sp>
          <p:grpSp>
            <p:nvGrpSpPr>
              <p:cNvPr id="25" name="Group 20">
                <a:extLst>
                  <a:ext uri="{FF2B5EF4-FFF2-40B4-BE49-F238E27FC236}">
                    <a16:creationId xmlns:a16="http://schemas.microsoft.com/office/drawing/2014/main" id="{9F0C6BF7-B978-AD7E-D839-EF175428D68A}"/>
                  </a:ext>
                </a:extLst>
              </p:cNvPr>
              <p:cNvGrpSpPr/>
              <p:nvPr/>
            </p:nvGrpSpPr>
            <p:grpSpPr>
              <a:xfrm>
                <a:off x="0" y="2919817"/>
                <a:ext cx="5626254" cy="1393863"/>
                <a:chOff x="0" y="0"/>
                <a:chExt cx="1526022" cy="378061"/>
              </a:xfrm>
            </p:grpSpPr>
            <p:sp>
              <p:nvSpPr>
                <p:cNvPr id="36" name="Freeform 21">
                  <a:extLst>
                    <a:ext uri="{FF2B5EF4-FFF2-40B4-BE49-F238E27FC236}">
                      <a16:creationId xmlns:a16="http://schemas.microsoft.com/office/drawing/2014/main" id="{B70AF5FC-E507-7614-AD18-DD18B955DC48}"/>
                    </a:ext>
                  </a:extLst>
                </p:cNvPr>
                <p:cNvSpPr/>
                <p:nvPr/>
              </p:nvSpPr>
              <p:spPr>
                <a:xfrm>
                  <a:off x="0" y="0"/>
                  <a:ext cx="1526022" cy="378061"/>
                </a:xfrm>
                <a:custGeom>
                  <a:avLst/>
                  <a:gdLst/>
                  <a:ahLst/>
                  <a:cxnLst/>
                  <a:rect l="l" t="t" r="r" b="b"/>
                  <a:pathLst>
                    <a:path w="1526022" h="378061">
                      <a:moveTo>
                        <a:pt x="0" y="0"/>
                      </a:moveTo>
                      <a:lnTo>
                        <a:pt x="1526022" y="0"/>
                      </a:lnTo>
                      <a:lnTo>
                        <a:pt x="1526022" y="378061"/>
                      </a:lnTo>
                      <a:lnTo>
                        <a:pt x="0" y="378061"/>
                      </a:lnTo>
                      <a:close/>
                    </a:path>
                  </a:pathLst>
                </a:custGeom>
                <a:solidFill>
                  <a:srgbClr val="3360A1"/>
                </a:solidFill>
              </p:spPr>
              <p:txBody>
                <a:bodyPr/>
                <a:lstStyle/>
                <a:p>
                  <a:endParaRPr lang="en-GB"/>
                </a:p>
              </p:txBody>
            </p:sp>
            <p:sp>
              <p:nvSpPr>
                <p:cNvPr id="37" name="TextBox 22">
                  <a:extLst>
                    <a:ext uri="{FF2B5EF4-FFF2-40B4-BE49-F238E27FC236}">
                      <a16:creationId xmlns:a16="http://schemas.microsoft.com/office/drawing/2014/main" id="{38A8BE31-AD4C-8A67-589D-F286B8577A7E}"/>
                    </a:ext>
                  </a:extLst>
                </p:cNvPr>
                <p:cNvSpPr txBox="1"/>
                <p:nvPr/>
              </p:nvSpPr>
              <p:spPr>
                <a:xfrm>
                  <a:off x="0" y="28575"/>
                  <a:ext cx="1526022" cy="349486"/>
                </a:xfrm>
                <a:prstGeom prst="rect">
                  <a:avLst/>
                </a:prstGeom>
              </p:spPr>
              <p:txBody>
                <a:bodyPr lIns="36996" tIns="36996" rIns="36996" bIns="36996" rtlCol="0" anchor="ctr"/>
                <a:lstStyle/>
                <a:p>
                  <a:pPr algn="ctr">
                    <a:lnSpc>
                      <a:spcPts val="2207"/>
                    </a:lnSpc>
                  </a:pPr>
                  <a:endParaRPr/>
                </a:p>
              </p:txBody>
            </p:sp>
          </p:grpSp>
          <p:sp>
            <p:nvSpPr>
              <p:cNvPr id="26" name="Freeform 23">
                <a:extLst>
                  <a:ext uri="{FF2B5EF4-FFF2-40B4-BE49-F238E27FC236}">
                    <a16:creationId xmlns:a16="http://schemas.microsoft.com/office/drawing/2014/main" id="{9659BCC0-B033-C2C0-563F-14EDCE49CEB2}"/>
                  </a:ext>
                </a:extLst>
              </p:cNvPr>
              <p:cNvSpPr/>
              <p:nvPr/>
            </p:nvSpPr>
            <p:spPr>
              <a:xfrm>
                <a:off x="278836" y="3026234"/>
                <a:ext cx="5068582" cy="1181029"/>
              </a:xfrm>
              <a:custGeom>
                <a:avLst/>
                <a:gdLst/>
                <a:ahLst/>
                <a:cxnLst/>
                <a:rect l="l" t="t" r="r" b="b"/>
                <a:pathLst>
                  <a:path w="5068582" h="1181029">
                    <a:moveTo>
                      <a:pt x="0" y="0"/>
                    </a:moveTo>
                    <a:lnTo>
                      <a:pt x="5068582" y="0"/>
                    </a:lnTo>
                    <a:lnTo>
                      <a:pt x="5068582" y="1181029"/>
                    </a:lnTo>
                    <a:lnTo>
                      <a:pt x="0" y="1181029"/>
                    </a:lnTo>
                    <a:lnTo>
                      <a:pt x="0" y="0"/>
                    </a:lnTo>
                    <a:close/>
                  </a:path>
                </a:pathLst>
              </a:custGeom>
              <a:blipFill>
                <a:blip r:embed="rId8"/>
                <a:stretch>
                  <a:fillRect t="-61936" b="-56938"/>
                </a:stretch>
              </a:blipFill>
            </p:spPr>
            <p:txBody>
              <a:bodyPr/>
              <a:lstStyle/>
              <a:p>
                <a:endParaRPr lang="en-GB"/>
              </a:p>
            </p:txBody>
          </p:sp>
          <p:grpSp>
            <p:nvGrpSpPr>
              <p:cNvPr id="27" name="Group 24">
                <a:extLst>
                  <a:ext uri="{FF2B5EF4-FFF2-40B4-BE49-F238E27FC236}">
                    <a16:creationId xmlns:a16="http://schemas.microsoft.com/office/drawing/2014/main" id="{07A6DD04-28D6-134C-74CF-FB10664B2782}"/>
                  </a:ext>
                </a:extLst>
              </p:cNvPr>
              <p:cNvGrpSpPr/>
              <p:nvPr/>
            </p:nvGrpSpPr>
            <p:grpSpPr>
              <a:xfrm>
                <a:off x="2838527" y="0"/>
                <a:ext cx="2787727" cy="2779144"/>
                <a:chOff x="0" y="0"/>
                <a:chExt cx="756122" cy="753794"/>
              </a:xfrm>
            </p:grpSpPr>
            <p:sp>
              <p:nvSpPr>
                <p:cNvPr id="34" name="Freeform 25">
                  <a:extLst>
                    <a:ext uri="{FF2B5EF4-FFF2-40B4-BE49-F238E27FC236}">
                      <a16:creationId xmlns:a16="http://schemas.microsoft.com/office/drawing/2014/main" id="{F5996A4E-1E59-94B7-9387-4862E6DF4FE9}"/>
                    </a:ext>
                  </a:extLst>
                </p:cNvPr>
                <p:cNvSpPr/>
                <p:nvPr/>
              </p:nvSpPr>
              <p:spPr>
                <a:xfrm>
                  <a:off x="0" y="0"/>
                  <a:ext cx="756122" cy="753794"/>
                </a:xfrm>
                <a:custGeom>
                  <a:avLst/>
                  <a:gdLst/>
                  <a:ahLst/>
                  <a:cxnLst/>
                  <a:rect l="l" t="t" r="r" b="b"/>
                  <a:pathLst>
                    <a:path w="756122" h="753794">
                      <a:moveTo>
                        <a:pt x="0" y="0"/>
                      </a:moveTo>
                      <a:lnTo>
                        <a:pt x="756122" y="0"/>
                      </a:lnTo>
                      <a:lnTo>
                        <a:pt x="756122" y="753794"/>
                      </a:lnTo>
                      <a:lnTo>
                        <a:pt x="0" y="753794"/>
                      </a:lnTo>
                      <a:close/>
                    </a:path>
                  </a:pathLst>
                </a:custGeom>
                <a:solidFill>
                  <a:srgbClr val="D22026"/>
                </a:solidFill>
              </p:spPr>
              <p:txBody>
                <a:bodyPr/>
                <a:lstStyle/>
                <a:p>
                  <a:endParaRPr lang="en-GB"/>
                </a:p>
              </p:txBody>
            </p:sp>
            <p:sp>
              <p:nvSpPr>
                <p:cNvPr id="35" name="TextBox 26">
                  <a:extLst>
                    <a:ext uri="{FF2B5EF4-FFF2-40B4-BE49-F238E27FC236}">
                      <a16:creationId xmlns:a16="http://schemas.microsoft.com/office/drawing/2014/main" id="{960B9BF8-C858-C405-08DE-35F1969517EE}"/>
                    </a:ext>
                  </a:extLst>
                </p:cNvPr>
                <p:cNvSpPr txBox="1"/>
                <p:nvPr/>
              </p:nvSpPr>
              <p:spPr>
                <a:xfrm>
                  <a:off x="0" y="28575"/>
                  <a:ext cx="756122" cy="725219"/>
                </a:xfrm>
                <a:prstGeom prst="rect">
                  <a:avLst/>
                </a:prstGeom>
              </p:spPr>
              <p:txBody>
                <a:bodyPr lIns="36996" tIns="36996" rIns="36996" bIns="36996" rtlCol="0" anchor="ctr"/>
                <a:lstStyle/>
                <a:p>
                  <a:pPr algn="ctr">
                    <a:lnSpc>
                      <a:spcPts val="2207"/>
                    </a:lnSpc>
                  </a:pPr>
                  <a:endParaRPr/>
                </a:p>
              </p:txBody>
            </p:sp>
          </p:grpSp>
          <p:sp>
            <p:nvSpPr>
              <p:cNvPr id="28" name="Freeform 27">
                <a:extLst>
                  <a:ext uri="{FF2B5EF4-FFF2-40B4-BE49-F238E27FC236}">
                    <a16:creationId xmlns:a16="http://schemas.microsoft.com/office/drawing/2014/main" id="{87E4A2A2-A241-74BE-24FF-8ACF48AA6A04}"/>
                  </a:ext>
                </a:extLst>
              </p:cNvPr>
              <p:cNvSpPr/>
              <p:nvPr/>
            </p:nvSpPr>
            <p:spPr>
              <a:xfrm>
                <a:off x="3014849" y="1046673"/>
                <a:ext cx="2435083" cy="685799"/>
              </a:xfrm>
              <a:custGeom>
                <a:avLst/>
                <a:gdLst/>
                <a:ahLst/>
                <a:cxnLst/>
                <a:rect l="l" t="t" r="r" b="b"/>
                <a:pathLst>
                  <a:path w="2435083" h="685799">
                    <a:moveTo>
                      <a:pt x="0" y="0"/>
                    </a:moveTo>
                    <a:lnTo>
                      <a:pt x="2435083" y="0"/>
                    </a:lnTo>
                    <a:lnTo>
                      <a:pt x="2435083" y="685798"/>
                    </a:lnTo>
                    <a:lnTo>
                      <a:pt x="0" y="685798"/>
                    </a:lnTo>
                    <a:lnTo>
                      <a:pt x="0" y="0"/>
                    </a:lnTo>
                    <a:close/>
                  </a:path>
                </a:pathLst>
              </a:custGeom>
              <a:blipFill>
                <a:blip r:embed="rId9"/>
                <a:stretch>
                  <a:fillRect l="-33441" t="-103554" r="-31643" b="-119211"/>
                </a:stretch>
              </a:blipFill>
            </p:spPr>
            <p:txBody>
              <a:bodyPr/>
              <a:lstStyle/>
              <a:p>
                <a:endParaRPr lang="en-GB"/>
              </a:p>
            </p:txBody>
          </p:sp>
          <p:sp>
            <p:nvSpPr>
              <p:cNvPr id="29" name="Freeform 28">
                <a:extLst>
                  <a:ext uri="{FF2B5EF4-FFF2-40B4-BE49-F238E27FC236}">
                    <a16:creationId xmlns:a16="http://schemas.microsoft.com/office/drawing/2014/main" id="{57254A30-5923-4D4F-2394-7C63BA7737C3}"/>
                  </a:ext>
                </a:extLst>
              </p:cNvPr>
              <p:cNvSpPr/>
              <p:nvPr/>
            </p:nvSpPr>
            <p:spPr>
              <a:xfrm>
                <a:off x="0" y="4454353"/>
                <a:ext cx="2787727" cy="2787727"/>
              </a:xfrm>
              <a:custGeom>
                <a:avLst/>
                <a:gdLst/>
                <a:ahLst/>
                <a:cxnLst/>
                <a:rect l="l" t="t" r="r" b="b"/>
                <a:pathLst>
                  <a:path w="2787727" h="2787727">
                    <a:moveTo>
                      <a:pt x="0" y="0"/>
                    </a:moveTo>
                    <a:lnTo>
                      <a:pt x="2787727" y="0"/>
                    </a:lnTo>
                    <a:lnTo>
                      <a:pt x="2787727" y="2787727"/>
                    </a:lnTo>
                    <a:lnTo>
                      <a:pt x="0" y="2787727"/>
                    </a:lnTo>
                    <a:lnTo>
                      <a:pt x="0" y="0"/>
                    </a:lnTo>
                    <a:close/>
                  </a:path>
                </a:pathLst>
              </a:custGeom>
              <a:blipFill>
                <a:blip r:embed="rId10"/>
                <a:stretch>
                  <a:fillRect l="-897" r="-897"/>
                </a:stretch>
              </a:blipFill>
            </p:spPr>
            <p:txBody>
              <a:bodyPr/>
              <a:lstStyle/>
              <a:p>
                <a:endParaRPr lang="en-GB"/>
              </a:p>
            </p:txBody>
          </p:sp>
          <p:grpSp>
            <p:nvGrpSpPr>
              <p:cNvPr id="30" name="Group 29">
                <a:extLst>
                  <a:ext uri="{FF2B5EF4-FFF2-40B4-BE49-F238E27FC236}">
                    <a16:creationId xmlns:a16="http://schemas.microsoft.com/office/drawing/2014/main" id="{16CCD2C8-7175-0B29-81FF-FDF6FB5B20E8}"/>
                  </a:ext>
                </a:extLst>
              </p:cNvPr>
              <p:cNvGrpSpPr/>
              <p:nvPr/>
            </p:nvGrpSpPr>
            <p:grpSpPr>
              <a:xfrm>
                <a:off x="2838527" y="4458645"/>
                <a:ext cx="2787727" cy="2779144"/>
                <a:chOff x="0" y="0"/>
                <a:chExt cx="756122" cy="753794"/>
              </a:xfrm>
            </p:grpSpPr>
            <p:sp>
              <p:nvSpPr>
                <p:cNvPr id="32" name="Freeform 30">
                  <a:extLst>
                    <a:ext uri="{FF2B5EF4-FFF2-40B4-BE49-F238E27FC236}">
                      <a16:creationId xmlns:a16="http://schemas.microsoft.com/office/drawing/2014/main" id="{0C0C9C78-9D93-FA8F-CF15-4EBD4BE2E79B}"/>
                    </a:ext>
                  </a:extLst>
                </p:cNvPr>
                <p:cNvSpPr/>
                <p:nvPr/>
              </p:nvSpPr>
              <p:spPr>
                <a:xfrm>
                  <a:off x="0" y="0"/>
                  <a:ext cx="756122" cy="753794"/>
                </a:xfrm>
                <a:custGeom>
                  <a:avLst/>
                  <a:gdLst/>
                  <a:ahLst/>
                  <a:cxnLst/>
                  <a:rect l="l" t="t" r="r" b="b"/>
                  <a:pathLst>
                    <a:path w="756122" h="753794">
                      <a:moveTo>
                        <a:pt x="0" y="0"/>
                      </a:moveTo>
                      <a:lnTo>
                        <a:pt x="756122" y="0"/>
                      </a:lnTo>
                      <a:lnTo>
                        <a:pt x="756122" y="753794"/>
                      </a:lnTo>
                      <a:lnTo>
                        <a:pt x="0" y="753794"/>
                      </a:lnTo>
                      <a:close/>
                    </a:path>
                  </a:pathLst>
                </a:custGeom>
                <a:solidFill>
                  <a:srgbClr val="0987D1"/>
                </a:solidFill>
              </p:spPr>
              <p:txBody>
                <a:bodyPr/>
                <a:lstStyle/>
                <a:p>
                  <a:endParaRPr lang="en-GB"/>
                </a:p>
              </p:txBody>
            </p:sp>
            <p:sp>
              <p:nvSpPr>
                <p:cNvPr id="33" name="TextBox 31">
                  <a:extLst>
                    <a:ext uri="{FF2B5EF4-FFF2-40B4-BE49-F238E27FC236}">
                      <a16:creationId xmlns:a16="http://schemas.microsoft.com/office/drawing/2014/main" id="{0894ED67-A1F5-4BF3-745D-A6A1497081CE}"/>
                    </a:ext>
                  </a:extLst>
                </p:cNvPr>
                <p:cNvSpPr txBox="1"/>
                <p:nvPr/>
              </p:nvSpPr>
              <p:spPr>
                <a:xfrm>
                  <a:off x="0" y="28575"/>
                  <a:ext cx="756122" cy="725219"/>
                </a:xfrm>
                <a:prstGeom prst="rect">
                  <a:avLst/>
                </a:prstGeom>
              </p:spPr>
              <p:txBody>
                <a:bodyPr lIns="36996" tIns="36996" rIns="36996" bIns="36996" rtlCol="0" anchor="ctr"/>
                <a:lstStyle/>
                <a:p>
                  <a:pPr algn="ctr">
                    <a:lnSpc>
                      <a:spcPts val="2207"/>
                    </a:lnSpc>
                  </a:pPr>
                  <a:endParaRPr/>
                </a:p>
              </p:txBody>
            </p:sp>
          </p:grpSp>
          <p:sp>
            <p:nvSpPr>
              <p:cNvPr id="31" name="Freeform 32">
                <a:extLst>
                  <a:ext uri="{FF2B5EF4-FFF2-40B4-BE49-F238E27FC236}">
                    <a16:creationId xmlns:a16="http://schemas.microsoft.com/office/drawing/2014/main" id="{BD41D592-B370-C3AB-6463-5F48D68DDB64}"/>
                  </a:ext>
                </a:extLst>
              </p:cNvPr>
              <p:cNvSpPr/>
              <p:nvPr/>
            </p:nvSpPr>
            <p:spPr>
              <a:xfrm>
                <a:off x="2901866" y="5519822"/>
                <a:ext cx="2661049" cy="665372"/>
              </a:xfrm>
              <a:custGeom>
                <a:avLst/>
                <a:gdLst/>
                <a:ahLst/>
                <a:cxnLst/>
                <a:rect l="l" t="t" r="r" b="b"/>
                <a:pathLst>
                  <a:path w="2661049" h="665372">
                    <a:moveTo>
                      <a:pt x="0" y="0"/>
                    </a:moveTo>
                    <a:lnTo>
                      <a:pt x="2661049" y="0"/>
                    </a:lnTo>
                    <a:lnTo>
                      <a:pt x="2661049" y="665372"/>
                    </a:lnTo>
                    <a:lnTo>
                      <a:pt x="0" y="665372"/>
                    </a:lnTo>
                    <a:lnTo>
                      <a:pt x="0" y="0"/>
                    </a:lnTo>
                    <a:close/>
                  </a:path>
                </a:pathLst>
              </a:custGeom>
              <a:blipFill>
                <a:blip r:embed="rId11"/>
                <a:stretch>
                  <a:fillRect l="-30946" t="-123886" r="-29901" b="-126703"/>
                </a:stretch>
              </a:blipFill>
            </p:spPr>
            <p:txBody>
              <a:bodyPr/>
              <a:lstStyle/>
              <a:p>
                <a:endParaRPr lang="en-GB"/>
              </a:p>
            </p:txBody>
          </p:sp>
        </p:grpSp>
      </p:grpSp>
      <p:sp>
        <p:nvSpPr>
          <p:cNvPr id="81" name="TextBox 80">
            <a:extLst>
              <a:ext uri="{FF2B5EF4-FFF2-40B4-BE49-F238E27FC236}">
                <a16:creationId xmlns:a16="http://schemas.microsoft.com/office/drawing/2014/main" id="{80221858-5162-389E-3DBA-82E4D4D381D4}"/>
              </a:ext>
            </a:extLst>
          </p:cNvPr>
          <p:cNvSpPr txBox="1"/>
          <p:nvPr/>
        </p:nvSpPr>
        <p:spPr>
          <a:xfrm>
            <a:off x="-11042911" y="1326173"/>
            <a:ext cx="4210145" cy="338554"/>
          </a:xfrm>
          <a:prstGeom prst="rect">
            <a:avLst/>
          </a:prstGeom>
          <a:noFill/>
        </p:spPr>
        <p:txBody>
          <a:bodyPr wrap="square" rtlCol="0">
            <a:spAutoFit/>
          </a:bodyPr>
          <a:lstStyle/>
          <a:p>
            <a:r>
              <a:rPr lang="en-GB" sz="1600" dirty="0">
                <a:solidFill>
                  <a:srgbClr val="61A3DD"/>
                </a:solidFill>
              </a:rPr>
              <a:t>Issues with copyright within logo disputes</a:t>
            </a:r>
            <a:endParaRPr lang="en-GB" sz="1600" dirty="0">
              <a:solidFill>
                <a:srgbClr val="61A3DD"/>
              </a:solidFill>
              <a:latin typeface="Ciutadella" panose="01000000000000000000" pitchFamily="2" charset="0"/>
            </a:endParaRPr>
          </a:p>
        </p:txBody>
      </p:sp>
      <p:sp>
        <p:nvSpPr>
          <p:cNvPr id="82" name="TextBox 81">
            <a:extLst>
              <a:ext uri="{FF2B5EF4-FFF2-40B4-BE49-F238E27FC236}">
                <a16:creationId xmlns:a16="http://schemas.microsoft.com/office/drawing/2014/main" id="{CF2BCFD5-3223-521E-9957-68B5F86CC1FB}"/>
              </a:ext>
            </a:extLst>
          </p:cNvPr>
          <p:cNvSpPr txBox="1"/>
          <p:nvPr/>
        </p:nvSpPr>
        <p:spPr>
          <a:xfrm>
            <a:off x="-11042910" y="1822308"/>
            <a:ext cx="4687061" cy="1600438"/>
          </a:xfrm>
          <a:prstGeom prst="rect">
            <a:avLst/>
          </a:prstGeom>
          <a:noFill/>
        </p:spPr>
        <p:txBody>
          <a:bodyPr wrap="square">
            <a:spAutoFit/>
          </a:bodyPr>
          <a:lstStyle/>
          <a:p>
            <a:r>
              <a:rPr lang="en-GB" sz="1400" dirty="0">
                <a:solidFill>
                  <a:schemeClr val="bg1"/>
                </a:solidFill>
                <a:latin typeface="Ciutadella Light" panose="02000000000000000000" pitchFamily="2" charset="0"/>
                <a:ea typeface="Calibri" pitchFamily="34" charset="-122"/>
                <a:cs typeface="Calibri" pitchFamily="34" charset="-120"/>
              </a:rPr>
              <a:t>Dates of creation</a:t>
            </a:r>
          </a:p>
          <a:p>
            <a:endParaRPr lang="en-GB" sz="1400" dirty="0">
              <a:solidFill>
                <a:schemeClr val="bg1"/>
              </a:solidFill>
              <a:latin typeface="Ciutadella Light" panose="02000000000000000000" pitchFamily="2" charset="0"/>
              <a:ea typeface="Calibri" pitchFamily="34" charset="-122"/>
              <a:cs typeface="Calibri" pitchFamily="34" charset="-120"/>
            </a:endParaRPr>
          </a:p>
          <a:p>
            <a:r>
              <a:rPr lang="en-GB" sz="1400" dirty="0">
                <a:solidFill>
                  <a:schemeClr val="bg1"/>
                </a:solidFill>
                <a:latin typeface="Ciutadella Light" panose="02000000000000000000" pitchFamily="2" charset="0"/>
                <a:ea typeface="Calibri" pitchFamily="34" charset="-122"/>
                <a:cs typeface="Calibri" pitchFamily="34" charset="-120"/>
              </a:rPr>
              <a:t>Lack of originality on face</a:t>
            </a:r>
          </a:p>
          <a:p>
            <a:endParaRPr lang="en-GB" sz="1400" dirty="0">
              <a:solidFill>
                <a:schemeClr val="bg1"/>
              </a:solidFill>
              <a:latin typeface="Ciutadella Light" panose="02000000000000000000" pitchFamily="2" charset="0"/>
              <a:ea typeface="Calibri" pitchFamily="34" charset="-122"/>
              <a:cs typeface="Calibri" pitchFamily="34" charset="-120"/>
            </a:endParaRPr>
          </a:p>
          <a:p>
            <a:r>
              <a:rPr lang="en-GB" sz="1400" dirty="0">
                <a:solidFill>
                  <a:schemeClr val="bg1"/>
                </a:solidFill>
                <a:latin typeface="Ciutadella Light" panose="02000000000000000000" pitchFamily="2" charset="0"/>
                <a:ea typeface="Calibri" pitchFamily="34" charset="-122"/>
                <a:cs typeface="Calibri" pitchFamily="34" charset="-120"/>
              </a:rPr>
              <a:t>Identity of the authors</a:t>
            </a:r>
          </a:p>
          <a:p>
            <a:endParaRPr lang="en-GB" sz="1400" dirty="0">
              <a:solidFill>
                <a:schemeClr val="bg1"/>
              </a:solidFill>
              <a:latin typeface="Ciutadella Light" panose="02000000000000000000" pitchFamily="2" charset="0"/>
              <a:ea typeface="Calibri" pitchFamily="34" charset="-122"/>
              <a:cs typeface="Calibri" pitchFamily="34" charset="-120"/>
            </a:endParaRPr>
          </a:p>
          <a:p>
            <a:r>
              <a:rPr lang="en-GB" sz="1400" dirty="0">
                <a:solidFill>
                  <a:schemeClr val="bg1"/>
                </a:solidFill>
                <a:latin typeface="Ciutadella Light" panose="02000000000000000000" pitchFamily="2" charset="0"/>
                <a:ea typeface="Calibri" pitchFamily="34" charset="-122"/>
                <a:cs typeface="Calibri" pitchFamily="34" charset="-120"/>
              </a:rPr>
              <a:t>Chain of title v trade mark register</a:t>
            </a:r>
          </a:p>
        </p:txBody>
      </p:sp>
      <p:sp>
        <p:nvSpPr>
          <p:cNvPr id="85" name="TextBox 84">
            <a:extLst>
              <a:ext uri="{FF2B5EF4-FFF2-40B4-BE49-F238E27FC236}">
                <a16:creationId xmlns:a16="http://schemas.microsoft.com/office/drawing/2014/main" id="{7056BAD4-E679-7769-1569-AD1CA1BAD075}"/>
              </a:ext>
            </a:extLst>
          </p:cNvPr>
          <p:cNvSpPr txBox="1"/>
          <p:nvPr/>
        </p:nvSpPr>
        <p:spPr>
          <a:xfrm>
            <a:off x="-11042911" y="3837725"/>
            <a:ext cx="4210145" cy="523220"/>
          </a:xfrm>
          <a:prstGeom prst="rect">
            <a:avLst/>
          </a:prstGeom>
          <a:noFill/>
        </p:spPr>
        <p:txBody>
          <a:bodyPr wrap="square" rtlCol="0">
            <a:spAutoFit/>
          </a:bodyPr>
          <a:lstStyle/>
          <a:p>
            <a:r>
              <a:rPr lang="en-GB" sz="2800" dirty="0">
                <a:solidFill>
                  <a:srgbClr val="61A3DD"/>
                </a:solidFill>
                <a:latin typeface="Ciutadella" panose="01000000000000000000" pitchFamily="2" charset="0"/>
              </a:rPr>
              <a:t>Unfair competition?</a:t>
            </a:r>
          </a:p>
        </p:txBody>
      </p:sp>
      <p:sp>
        <p:nvSpPr>
          <p:cNvPr id="115" name="TextBox 114">
            <a:extLst>
              <a:ext uri="{FF2B5EF4-FFF2-40B4-BE49-F238E27FC236}">
                <a16:creationId xmlns:a16="http://schemas.microsoft.com/office/drawing/2014/main" id="{3DA73114-C0FA-B477-DD08-97DB5C7CBD44}"/>
              </a:ext>
            </a:extLst>
          </p:cNvPr>
          <p:cNvSpPr txBox="1"/>
          <p:nvPr/>
        </p:nvSpPr>
        <p:spPr>
          <a:xfrm>
            <a:off x="-11042911" y="399151"/>
            <a:ext cx="10612374" cy="769441"/>
          </a:xfrm>
          <a:prstGeom prst="rect">
            <a:avLst/>
          </a:prstGeom>
          <a:noFill/>
        </p:spPr>
        <p:txBody>
          <a:bodyPr wrap="square" rtlCol="0">
            <a:spAutoFit/>
          </a:bodyPr>
          <a:lstStyle/>
          <a:p>
            <a:r>
              <a:rPr lang="en-GB" sz="4400" dirty="0">
                <a:solidFill>
                  <a:schemeClr val="bg1"/>
                </a:solidFill>
                <a:latin typeface="Ciutadella Bold" pitchFamily="2" charset="0"/>
              </a:rPr>
              <a:t>Copyright</a:t>
            </a:r>
            <a:endParaRPr lang="en-GB" sz="4400" dirty="0">
              <a:solidFill>
                <a:srgbClr val="F73072"/>
              </a:solidFill>
              <a:latin typeface="Ciutadella Bold" pitchFamily="2" charset="0"/>
            </a:endParaRPr>
          </a:p>
        </p:txBody>
      </p:sp>
      <p:sp>
        <p:nvSpPr>
          <p:cNvPr id="116" name="TextBox 115">
            <a:extLst>
              <a:ext uri="{FF2B5EF4-FFF2-40B4-BE49-F238E27FC236}">
                <a16:creationId xmlns:a16="http://schemas.microsoft.com/office/drawing/2014/main" id="{D7018AF0-4A3B-4511-C4C4-E2113CC71D77}"/>
              </a:ext>
            </a:extLst>
          </p:cNvPr>
          <p:cNvSpPr txBox="1"/>
          <p:nvPr/>
        </p:nvSpPr>
        <p:spPr>
          <a:xfrm>
            <a:off x="-8677738" y="399151"/>
            <a:ext cx="4783777" cy="769441"/>
          </a:xfrm>
          <a:prstGeom prst="rect">
            <a:avLst/>
          </a:prstGeom>
          <a:noFill/>
        </p:spPr>
        <p:txBody>
          <a:bodyPr wrap="square" rtlCol="0">
            <a:spAutoFit/>
          </a:bodyPr>
          <a:lstStyle/>
          <a:p>
            <a:r>
              <a:rPr lang="en-GB" sz="4400" dirty="0">
                <a:solidFill>
                  <a:srgbClr val="F73072"/>
                </a:solidFill>
                <a:latin typeface="Ciutadella Bold" pitchFamily="2" charset="0"/>
              </a:rPr>
              <a:t>&amp; trade mark</a:t>
            </a:r>
          </a:p>
        </p:txBody>
      </p:sp>
      <p:pic>
        <p:nvPicPr>
          <p:cNvPr id="4" name="Picture 3">
            <a:extLst>
              <a:ext uri="{FF2B5EF4-FFF2-40B4-BE49-F238E27FC236}">
                <a16:creationId xmlns:a16="http://schemas.microsoft.com/office/drawing/2014/main" id="{0A4CA4FD-27DB-041E-46E4-ED415E281304}"/>
              </a:ext>
            </a:extLst>
          </p:cNvPr>
          <p:cNvPicPr>
            <a:picLocks noChangeAspect="1"/>
          </p:cNvPicPr>
          <p:nvPr/>
        </p:nvPicPr>
        <p:blipFill>
          <a:blip r:embed="rId12">
            <a:extLst>
              <a:ext uri="{28A0092B-C50C-407E-A947-70E740481C1C}">
                <a14:useLocalDpi xmlns:a14="http://schemas.microsoft.com/office/drawing/2010/main" val="0"/>
              </a:ext>
            </a:extLst>
          </a:blip>
          <a:srcRect r="2496"/>
          <a:stretch>
            <a:fillRect/>
          </a:stretch>
        </p:blipFill>
        <p:spPr>
          <a:xfrm>
            <a:off x="0" y="0"/>
            <a:ext cx="12192000" cy="6858000"/>
          </a:xfrm>
          <a:prstGeom prst="rect">
            <a:avLst/>
          </a:prstGeom>
        </p:spPr>
      </p:pic>
      <p:pic>
        <p:nvPicPr>
          <p:cNvPr id="44" name="Picture 43">
            <a:extLst>
              <a:ext uri="{FF2B5EF4-FFF2-40B4-BE49-F238E27FC236}">
                <a16:creationId xmlns:a16="http://schemas.microsoft.com/office/drawing/2014/main" id="{F971C790-6B1D-7AA4-0175-506EEAD77294}"/>
              </a:ext>
            </a:extLst>
          </p:cNvPr>
          <p:cNvPicPr>
            <a:picLocks noChangeAspect="1"/>
          </p:cNvPicPr>
          <p:nvPr/>
        </p:nvPicPr>
        <p:blipFill>
          <a:blip r:embed="rId13">
            <a:extLst>
              <a:ext uri="{28A0092B-C50C-407E-A947-70E740481C1C}">
                <a14:useLocalDpi xmlns:a14="http://schemas.microsoft.com/office/drawing/2010/main" val="0"/>
              </a:ext>
            </a:extLst>
          </a:blip>
          <a:srcRect l="13063" b="50000"/>
          <a:stretch>
            <a:fillRect/>
          </a:stretch>
        </p:blipFill>
        <p:spPr>
          <a:xfrm rot="19410496">
            <a:off x="23197682" y="136176"/>
            <a:ext cx="2370392" cy="2366171"/>
          </a:xfrm>
          <a:prstGeom prst="rect">
            <a:avLst/>
          </a:prstGeom>
        </p:spPr>
      </p:pic>
      <p:pic>
        <p:nvPicPr>
          <p:cNvPr id="45" name="Picture 44">
            <a:extLst>
              <a:ext uri="{FF2B5EF4-FFF2-40B4-BE49-F238E27FC236}">
                <a16:creationId xmlns:a16="http://schemas.microsoft.com/office/drawing/2014/main" id="{CE3A2C01-BF8D-9C0F-4240-6EABD67E165E}"/>
              </a:ext>
            </a:extLst>
          </p:cNvPr>
          <p:cNvPicPr>
            <a:picLocks noChangeAspect="1"/>
          </p:cNvPicPr>
          <p:nvPr/>
        </p:nvPicPr>
        <p:blipFill>
          <a:blip r:embed="rId13">
            <a:extLst>
              <a:ext uri="{28A0092B-C50C-407E-A947-70E740481C1C}">
                <a14:useLocalDpi xmlns:a14="http://schemas.microsoft.com/office/drawing/2010/main" val="0"/>
              </a:ext>
            </a:extLst>
          </a:blip>
          <a:srcRect l="-6857" t="51876" r="19920" b="-1876"/>
          <a:stretch>
            <a:fillRect/>
          </a:stretch>
        </p:blipFill>
        <p:spPr>
          <a:xfrm rot="19422369">
            <a:off x="21400673" y="-1515593"/>
            <a:ext cx="2370392" cy="2366171"/>
          </a:xfrm>
          <a:prstGeom prst="rect">
            <a:avLst/>
          </a:prstGeom>
        </p:spPr>
      </p:pic>
      <p:pic>
        <p:nvPicPr>
          <p:cNvPr id="117" name="Picture 116">
            <a:extLst>
              <a:ext uri="{FF2B5EF4-FFF2-40B4-BE49-F238E27FC236}">
                <a16:creationId xmlns:a16="http://schemas.microsoft.com/office/drawing/2014/main" id="{E04EF228-E121-B41D-B0CC-3FA0811D8F73}"/>
              </a:ext>
            </a:extLst>
          </p:cNvPr>
          <p:cNvPicPr>
            <a:picLocks noChangeAspect="1"/>
          </p:cNvPicPr>
          <p:nvPr/>
        </p:nvPicPr>
        <p:blipFill>
          <a:blip r:embed="rId13">
            <a:extLst>
              <a:ext uri="{28A0092B-C50C-407E-A947-70E740481C1C}">
                <a14:useLocalDpi xmlns:a14="http://schemas.microsoft.com/office/drawing/2010/main" val="0"/>
              </a:ext>
            </a:extLst>
          </a:blip>
          <a:srcRect l="13063" b="50000"/>
          <a:stretch>
            <a:fillRect/>
          </a:stretch>
        </p:blipFill>
        <p:spPr>
          <a:xfrm rot="14351061">
            <a:off x="14825900" y="136175"/>
            <a:ext cx="2370392" cy="2366171"/>
          </a:xfrm>
          <a:prstGeom prst="rect">
            <a:avLst/>
          </a:prstGeom>
        </p:spPr>
      </p:pic>
      <p:pic>
        <p:nvPicPr>
          <p:cNvPr id="118" name="Picture 117">
            <a:extLst>
              <a:ext uri="{FF2B5EF4-FFF2-40B4-BE49-F238E27FC236}">
                <a16:creationId xmlns:a16="http://schemas.microsoft.com/office/drawing/2014/main" id="{E1822636-38FD-A9BE-C129-336F33CF7E0C}"/>
              </a:ext>
            </a:extLst>
          </p:cNvPr>
          <p:cNvPicPr>
            <a:picLocks noChangeAspect="1"/>
          </p:cNvPicPr>
          <p:nvPr/>
        </p:nvPicPr>
        <p:blipFill>
          <a:blip r:embed="rId13">
            <a:extLst>
              <a:ext uri="{28A0092B-C50C-407E-A947-70E740481C1C}">
                <a14:useLocalDpi xmlns:a14="http://schemas.microsoft.com/office/drawing/2010/main" val="0"/>
              </a:ext>
            </a:extLst>
          </a:blip>
          <a:srcRect l="-6857" t="51876" r="19920" b="-1876"/>
          <a:stretch>
            <a:fillRect/>
          </a:stretch>
        </p:blipFill>
        <p:spPr>
          <a:xfrm rot="14171034">
            <a:off x="13028891" y="-1515594"/>
            <a:ext cx="2370392" cy="2366171"/>
          </a:xfrm>
          <a:prstGeom prst="rect">
            <a:avLst/>
          </a:prstGeom>
        </p:spPr>
      </p:pic>
      <p:sp>
        <p:nvSpPr>
          <p:cNvPr id="43" name="TextBox 42">
            <a:extLst>
              <a:ext uri="{FF2B5EF4-FFF2-40B4-BE49-F238E27FC236}">
                <a16:creationId xmlns:a16="http://schemas.microsoft.com/office/drawing/2014/main" id="{0FE8E1C4-BAEE-DBF1-E5D6-57C2C210BA29}"/>
              </a:ext>
            </a:extLst>
          </p:cNvPr>
          <p:cNvSpPr txBox="1"/>
          <p:nvPr/>
        </p:nvSpPr>
        <p:spPr>
          <a:xfrm>
            <a:off x="755845" y="4119865"/>
            <a:ext cx="5178038" cy="1446550"/>
          </a:xfrm>
          <a:prstGeom prst="rect">
            <a:avLst/>
          </a:prstGeom>
          <a:noFill/>
        </p:spPr>
        <p:txBody>
          <a:bodyPr wrap="square" rtlCol="0">
            <a:spAutoFit/>
          </a:bodyPr>
          <a:lstStyle/>
          <a:p>
            <a:r>
              <a:rPr lang="en-GB" sz="8800" dirty="0">
                <a:solidFill>
                  <a:srgbClr val="61A3DD"/>
                </a:solidFill>
                <a:latin typeface="Ciutadella Bold" pitchFamily="2" charset="0"/>
              </a:rPr>
              <a:t>Thank you</a:t>
            </a:r>
          </a:p>
        </p:txBody>
      </p:sp>
      <p:sp>
        <p:nvSpPr>
          <p:cNvPr id="2" name="TextBox 1">
            <a:extLst>
              <a:ext uri="{FF2B5EF4-FFF2-40B4-BE49-F238E27FC236}">
                <a16:creationId xmlns:a16="http://schemas.microsoft.com/office/drawing/2014/main" id="{742D9DC3-E115-151F-6F2E-25DF4A80D3BF}"/>
              </a:ext>
            </a:extLst>
          </p:cNvPr>
          <p:cNvSpPr txBox="1"/>
          <p:nvPr/>
        </p:nvSpPr>
        <p:spPr>
          <a:xfrm>
            <a:off x="6331161" y="4119865"/>
            <a:ext cx="4783777" cy="707886"/>
          </a:xfrm>
          <a:prstGeom prst="rect">
            <a:avLst/>
          </a:prstGeom>
          <a:noFill/>
        </p:spPr>
        <p:txBody>
          <a:bodyPr wrap="square" rtlCol="0">
            <a:spAutoFit/>
          </a:bodyPr>
          <a:lstStyle/>
          <a:p>
            <a:r>
              <a:rPr lang="en-GB" sz="4000" dirty="0">
                <a:solidFill>
                  <a:srgbClr val="F73072"/>
                </a:solidFill>
                <a:latin typeface="Ciutadella Medium" panose="01000000000000000000" pitchFamily="2" charset="0"/>
              </a:rPr>
              <a:t>Sukanya Wadhwa</a:t>
            </a:r>
          </a:p>
        </p:txBody>
      </p:sp>
      <p:sp>
        <p:nvSpPr>
          <p:cNvPr id="5" name="TextBox 4">
            <a:extLst>
              <a:ext uri="{FF2B5EF4-FFF2-40B4-BE49-F238E27FC236}">
                <a16:creationId xmlns:a16="http://schemas.microsoft.com/office/drawing/2014/main" id="{7EB50517-E525-3789-5E44-D65BDC8E17FA}"/>
              </a:ext>
            </a:extLst>
          </p:cNvPr>
          <p:cNvSpPr txBox="1"/>
          <p:nvPr/>
        </p:nvSpPr>
        <p:spPr>
          <a:xfrm>
            <a:off x="6300412" y="4794222"/>
            <a:ext cx="4783777" cy="830997"/>
          </a:xfrm>
          <a:prstGeom prst="rect">
            <a:avLst/>
          </a:prstGeom>
          <a:noFill/>
        </p:spPr>
        <p:txBody>
          <a:bodyPr wrap="square" rtlCol="0">
            <a:spAutoFit/>
          </a:bodyPr>
          <a:lstStyle/>
          <a:p>
            <a:r>
              <a:rPr lang="en-GB" sz="2400" dirty="0">
                <a:solidFill>
                  <a:schemeClr val="bg1"/>
                </a:solidFill>
                <a:latin typeface="Ciutadella Light" panose="02000000000000000000" pitchFamily="2" charset="0"/>
              </a:rPr>
              <a:t>sukanya@brandsmiths.co.uk</a:t>
            </a:r>
          </a:p>
          <a:p>
            <a:r>
              <a:rPr lang="en-GB" sz="2400" dirty="0">
                <a:solidFill>
                  <a:schemeClr val="bg1"/>
                </a:solidFill>
                <a:latin typeface="Ciutadella Light" panose="02000000000000000000" pitchFamily="2" charset="0"/>
              </a:rPr>
              <a:t>Senior Associate | IP Litigation</a:t>
            </a:r>
          </a:p>
        </p:txBody>
      </p:sp>
      <p:pic>
        <p:nvPicPr>
          <p:cNvPr id="42" name="Picture 41">
            <a:extLst>
              <a:ext uri="{FF2B5EF4-FFF2-40B4-BE49-F238E27FC236}">
                <a16:creationId xmlns:a16="http://schemas.microsoft.com/office/drawing/2014/main" id="{C31E6D04-9C64-32B3-FD92-3EB31C2DCBB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906125" y="458678"/>
            <a:ext cx="914400" cy="914400"/>
          </a:xfrm>
          <a:prstGeom prst="rect">
            <a:avLst/>
          </a:prstGeom>
        </p:spPr>
      </p:pic>
      <p:sp>
        <p:nvSpPr>
          <p:cNvPr id="46" name="TextBox 45">
            <a:extLst>
              <a:ext uri="{FF2B5EF4-FFF2-40B4-BE49-F238E27FC236}">
                <a16:creationId xmlns:a16="http://schemas.microsoft.com/office/drawing/2014/main" id="{FBDC811A-A0CD-2D32-8326-C251D3294AAA}"/>
              </a:ext>
            </a:extLst>
          </p:cNvPr>
          <p:cNvSpPr txBox="1"/>
          <p:nvPr/>
        </p:nvSpPr>
        <p:spPr>
          <a:xfrm>
            <a:off x="6279261" y="745328"/>
            <a:ext cx="4626864" cy="369332"/>
          </a:xfrm>
          <a:prstGeom prst="rect">
            <a:avLst/>
          </a:prstGeom>
          <a:noFill/>
        </p:spPr>
        <p:txBody>
          <a:bodyPr wrap="square" rtlCol="0">
            <a:spAutoFit/>
          </a:bodyPr>
          <a:lstStyle/>
          <a:p>
            <a:r>
              <a:rPr lang="en-GB" spc="300" dirty="0">
                <a:solidFill>
                  <a:srgbClr val="F73072"/>
                </a:solidFill>
                <a:latin typeface="Ciutadella Bold" pitchFamily="2" charset="0"/>
              </a:rPr>
              <a:t>BRANDSMITHS</a:t>
            </a:r>
            <a:r>
              <a:rPr lang="en-GB" spc="300" dirty="0"/>
              <a:t> </a:t>
            </a:r>
            <a:r>
              <a:rPr lang="en-GB" spc="300" dirty="0">
                <a:solidFill>
                  <a:schemeClr val="bg1"/>
                </a:solidFill>
                <a:latin typeface="Ciutadella" panose="01000000000000000000" pitchFamily="2" charset="0"/>
              </a:rPr>
              <a:t>| BUILT FOR BRANDS</a:t>
            </a:r>
          </a:p>
        </p:txBody>
      </p:sp>
    </p:spTree>
    <p:extLst>
      <p:ext uri="{BB962C8B-B14F-4D97-AF65-F5344CB8AC3E}">
        <p14:creationId xmlns:p14="http://schemas.microsoft.com/office/powerpoint/2010/main" val="13516864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45B6C-B8AA-B85C-7457-B48C97B3D959}"/>
            </a:ext>
          </a:extLst>
        </p:cNvPr>
        <p:cNvGrpSpPr/>
        <p:nvPr/>
      </p:nvGrpSpPr>
      <p:grpSpPr>
        <a:xfrm>
          <a:off x="0" y="0"/>
          <a:ext cx="0" cy="0"/>
          <a:chOff x="0" y="0"/>
          <a:chExt cx="0" cy="0"/>
        </a:xfrm>
      </p:grpSpPr>
      <p:sp>
        <p:nvSpPr>
          <p:cNvPr id="33" name="Rectangle 32">
            <a:extLst>
              <a:ext uri="{FF2B5EF4-FFF2-40B4-BE49-F238E27FC236}">
                <a16:creationId xmlns:a16="http://schemas.microsoft.com/office/drawing/2014/main" id="{78DC0659-CAE4-CD44-969E-972E885A7B89}"/>
              </a:ext>
            </a:extLst>
          </p:cNvPr>
          <p:cNvSpPr/>
          <p:nvPr/>
        </p:nvSpPr>
        <p:spPr>
          <a:xfrm>
            <a:off x="-14561008" y="3482274"/>
            <a:ext cx="45719" cy="1691640"/>
          </a:xfrm>
          <a:prstGeom prst="rect">
            <a:avLst/>
          </a:prstGeom>
          <a:solidFill>
            <a:srgbClr val="F730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803926E-B1BC-0E0A-A12B-A51B95BD0421}"/>
              </a:ext>
            </a:extLst>
          </p:cNvPr>
          <p:cNvSpPr txBox="1"/>
          <p:nvPr/>
        </p:nvSpPr>
        <p:spPr>
          <a:xfrm>
            <a:off x="-13681165" y="3231267"/>
            <a:ext cx="4050792" cy="461665"/>
          </a:xfrm>
          <a:prstGeom prst="rect">
            <a:avLst/>
          </a:prstGeom>
          <a:noFill/>
        </p:spPr>
        <p:txBody>
          <a:bodyPr wrap="square" rtlCol="0">
            <a:spAutoFit/>
          </a:bodyPr>
          <a:lstStyle/>
          <a:p>
            <a:r>
              <a:rPr lang="en-GB" sz="2400" dirty="0">
                <a:solidFill>
                  <a:srgbClr val="0A0021"/>
                </a:solidFill>
                <a:latin typeface="Ciutadella SemiBold" pitchFamily="2" charset="0"/>
              </a:rPr>
              <a:t>Sukanya Wadhwa</a:t>
            </a:r>
          </a:p>
        </p:txBody>
      </p:sp>
      <p:sp>
        <p:nvSpPr>
          <p:cNvPr id="14" name="TextBox 13">
            <a:extLst>
              <a:ext uri="{FF2B5EF4-FFF2-40B4-BE49-F238E27FC236}">
                <a16:creationId xmlns:a16="http://schemas.microsoft.com/office/drawing/2014/main" id="{30D7FCD2-1131-1095-A25A-1F8FC10EF532}"/>
              </a:ext>
            </a:extLst>
          </p:cNvPr>
          <p:cNvSpPr txBox="1"/>
          <p:nvPr/>
        </p:nvSpPr>
        <p:spPr>
          <a:xfrm>
            <a:off x="-13681165" y="3598367"/>
            <a:ext cx="4050792" cy="369332"/>
          </a:xfrm>
          <a:prstGeom prst="rect">
            <a:avLst/>
          </a:prstGeom>
          <a:noFill/>
        </p:spPr>
        <p:txBody>
          <a:bodyPr wrap="square" rtlCol="0">
            <a:spAutoFit/>
          </a:bodyPr>
          <a:lstStyle/>
          <a:p>
            <a:r>
              <a:rPr lang="en-GB" dirty="0">
                <a:solidFill>
                  <a:srgbClr val="0A0021"/>
                </a:solidFill>
                <a:latin typeface="Ciutadella Light" panose="02000000000000000000" pitchFamily="2" charset="0"/>
              </a:rPr>
              <a:t>sukanya@brandsmiths.co.uk</a:t>
            </a:r>
          </a:p>
        </p:txBody>
      </p:sp>
      <p:sp>
        <p:nvSpPr>
          <p:cNvPr id="15" name="TextBox 14">
            <a:extLst>
              <a:ext uri="{FF2B5EF4-FFF2-40B4-BE49-F238E27FC236}">
                <a16:creationId xmlns:a16="http://schemas.microsoft.com/office/drawing/2014/main" id="{1866CC73-D709-8A2B-8777-B3E87CBA0322}"/>
              </a:ext>
            </a:extLst>
          </p:cNvPr>
          <p:cNvSpPr txBox="1"/>
          <p:nvPr/>
        </p:nvSpPr>
        <p:spPr>
          <a:xfrm>
            <a:off x="-13918909" y="1976513"/>
            <a:ext cx="4050792" cy="338554"/>
          </a:xfrm>
          <a:prstGeom prst="rect">
            <a:avLst/>
          </a:prstGeom>
          <a:noFill/>
        </p:spPr>
        <p:txBody>
          <a:bodyPr wrap="square" rtlCol="0">
            <a:spAutoFit/>
          </a:bodyPr>
          <a:lstStyle/>
          <a:p>
            <a:r>
              <a:rPr lang="en-GB" sz="1600" dirty="0">
                <a:solidFill>
                  <a:srgbClr val="0A0021"/>
                </a:solidFill>
                <a:latin typeface="Ciutadella" panose="01000000000000000000" pitchFamily="2" charset="0"/>
              </a:rPr>
              <a:t>EUIPO CASE LAW CONFERENCE</a:t>
            </a:r>
          </a:p>
        </p:txBody>
      </p:sp>
      <p:sp>
        <p:nvSpPr>
          <p:cNvPr id="17" name="TextBox 16">
            <a:extLst>
              <a:ext uri="{FF2B5EF4-FFF2-40B4-BE49-F238E27FC236}">
                <a16:creationId xmlns:a16="http://schemas.microsoft.com/office/drawing/2014/main" id="{98BB716C-4482-3E90-B407-5697E99CD871}"/>
              </a:ext>
            </a:extLst>
          </p:cNvPr>
          <p:cNvSpPr txBox="1"/>
          <p:nvPr/>
        </p:nvSpPr>
        <p:spPr>
          <a:xfrm>
            <a:off x="-13918909" y="2266668"/>
            <a:ext cx="4050792" cy="369332"/>
          </a:xfrm>
          <a:prstGeom prst="rect">
            <a:avLst/>
          </a:prstGeom>
          <a:noFill/>
        </p:spPr>
        <p:txBody>
          <a:bodyPr wrap="square" rtlCol="0">
            <a:spAutoFit/>
          </a:bodyPr>
          <a:lstStyle/>
          <a:p>
            <a:r>
              <a:rPr lang="en-GB" dirty="0">
                <a:solidFill>
                  <a:srgbClr val="000000"/>
                </a:solidFill>
                <a:latin typeface="Ciutadella Light" panose="02000000000000000000" pitchFamily="2" charset="0"/>
              </a:rPr>
              <a:t>Alicante | 22 May 2026</a:t>
            </a:r>
          </a:p>
        </p:txBody>
      </p:sp>
      <p:sp>
        <p:nvSpPr>
          <p:cNvPr id="44" name="TextBox 43">
            <a:extLst>
              <a:ext uri="{FF2B5EF4-FFF2-40B4-BE49-F238E27FC236}">
                <a16:creationId xmlns:a16="http://schemas.microsoft.com/office/drawing/2014/main" id="{2EBC704C-922C-B2C2-F71A-8499C01DA4A8}"/>
              </a:ext>
            </a:extLst>
          </p:cNvPr>
          <p:cNvSpPr txBox="1"/>
          <p:nvPr/>
        </p:nvSpPr>
        <p:spPr>
          <a:xfrm>
            <a:off x="-10841931" y="1630010"/>
            <a:ext cx="4210145" cy="584775"/>
          </a:xfrm>
          <a:prstGeom prst="rect">
            <a:avLst/>
          </a:prstGeom>
          <a:noFill/>
        </p:spPr>
        <p:txBody>
          <a:bodyPr wrap="square" rtlCol="0">
            <a:spAutoFit/>
          </a:bodyPr>
          <a:lstStyle/>
          <a:p>
            <a:r>
              <a:rPr lang="en-GB" sz="1600" dirty="0">
                <a:solidFill>
                  <a:srgbClr val="61A3DD"/>
                </a:solidFill>
              </a:rPr>
              <a:t>The starting point: there is no exclusion for functional works</a:t>
            </a:r>
            <a:endParaRPr lang="en-GB" sz="1600" dirty="0">
              <a:solidFill>
                <a:srgbClr val="61A3DD"/>
              </a:solidFill>
              <a:latin typeface="Ciutadella" panose="01000000000000000000" pitchFamily="2" charset="0"/>
            </a:endParaRPr>
          </a:p>
        </p:txBody>
      </p:sp>
      <p:pic>
        <p:nvPicPr>
          <p:cNvPr id="30" name="Picture 29">
            <a:extLst>
              <a:ext uri="{FF2B5EF4-FFF2-40B4-BE49-F238E27FC236}">
                <a16:creationId xmlns:a16="http://schemas.microsoft.com/office/drawing/2014/main" id="{26EAB534-8A53-D3A3-C25A-1B4F131473C3}"/>
              </a:ext>
            </a:extLst>
          </p:cNvPr>
          <p:cNvPicPr>
            <a:picLocks noChangeAspect="1"/>
          </p:cNvPicPr>
          <p:nvPr/>
        </p:nvPicPr>
        <p:blipFill>
          <a:blip r:embed="rId2">
            <a:extLst>
              <a:ext uri="{28A0092B-C50C-407E-A947-70E740481C1C}">
                <a14:useLocalDpi xmlns:a14="http://schemas.microsoft.com/office/drawing/2010/main" val="0"/>
              </a:ext>
            </a:extLst>
          </a:blip>
          <a:srcRect l="13063" b="50000"/>
          <a:stretch>
            <a:fillRect/>
          </a:stretch>
        </p:blipFill>
        <p:spPr>
          <a:xfrm rot="14071726">
            <a:off x="11685005" y="136176"/>
            <a:ext cx="2370392" cy="2366171"/>
          </a:xfrm>
          <a:prstGeom prst="rect">
            <a:avLst/>
          </a:prstGeom>
        </p:spPr>
      </p:pic>
      <p:pic>
        <p:nvPicPr>
          <p:cNvPr id="31" name="Picture 30">
            <a:extLst>
              <a:ext uri="{FF2B5EF4-FFF2-40B4-BE49-F238E27FC236}">
                <a16:creationId xmlns:a16="http://schemas.microsoft.com/office/drawing/2014/main" id="{4A8AE464-17FD-6B16-A570-6FD005D77B80}"/>
              </a:ext>
            </a:extLst>
          </p:cNvPr>
          <p:cNvPicPr>
            <a:picLocks noChangeAspect="1"/>
          </p:cNvPicPr>
          <p:nvPr/>
        </p:nvPicPr>
        <p:blipFill>
          <a:blip r:embed="rId2">
            <a:extLst>
              <a:ext uri="{28A0092B-C50C-407E-A947-70E740481C1C}">
                <a14:useLocalDpi xmlns:a14="http://schemas.microsoft.com/office/drawing/2010/main" val="0"/>
              </a:ext>
            </a:extLst>
          </a:blip>
          <a:srcRect l="-6857" t="51876" r="19920" b="-1876"/>
          <a:stretch>
            <a:fillRect/>
          </a:stretch>
        </p:blipFill>
        <p:spPr>
          <a:xfrm rot="14149716">
            <a:off x="9887996" y="-1515593"/>
            <a:ext cx="2370392" cy="2366171"/>
          </a:xfrm>
          <a:prstGeom prst="rect">
            <a:avLst/>
          </a:prstGeom>
        </p:spPr>
      </p:pic>
      <p:grpSp>
        <p:nvGrpSpPr>
          <p:cNvPr id="25" name="Group 24">
            <a:extLst>
              <a:ext uri="{FF2B5EF4-FFF2-40B4-BE49-F238E27FC236}">
                <a16:creationId xmlns:a16="http://schemas.microsoft.com/office/drawing/2014/main" id="{B613FAD9-887F-744B-95E0-2DBD10E83466}"/>
              </a:ext>
            </a:extLst>
          </p:cNvPr>
          <p:cNvGrpSpPr/>
          <p:nvPr/>
        </p:nvGrpSpPr>
        <p:grpSpPr>
          <a:xfrm>
            <a:off x="1888952" y="1425584"/>
            <a:ext cx="2694757" cy="3916900"/>
            <a:chOff x="1061482" y="1312582"/>
            <a:chExt cx="2918542" cy="4242178"/>
          </a:xfrm>
          <a:effectLst>
            <a:reflection blurRad="203200" stA="62000" endPos="22000" dist="50800" dir="5400000" sy="-100000" algn="bl" rotWithShape="0"/>
          </a:effectLst>
        </p:grpSpPr>
        <p:sp>
          <p:nvSpPr>
            <p:cNvPr id="7" name="Rectangle: Rounded Corners 6">
              <a:extLst>
                <a:ext uri="{FF2B5EF4-FFF2-40B4-BE49-F238E27FC236}">
                  <a16:creationId xmlns:a16="http://schemas.microsoft.com/office/drawing/2014/main" id="{3C99D3CA-6AFF-C9D6-D5D9-7DEC4BDFA90C}"/>
                </a:ext>
              </a:extLst>
            </p:cNvPr>
            <p:cNvSpPr/>
            <p:nvPr/>
          </p:nvSpPr>
          <p:spPr>
            <a:xfrm>
              <a:off x="1061482" y="1312582"/>
              <a:ext cx="2918542" cy="4242178"/>
            </a:xfrm>
            <a:prstGeom prst="roundRect">
              <a:avLst>
                <a:gd name="adj" fmla="val 6346"/>
              </a:avLst>
            </a:prstGeom>
            <a:solidFill>
              <a:schemeClr val="bg1"/>
            </a:solidFill>
            <a:effectLst>
              <a:reflection blurRad="850900" stA="52000" endA="300" endPos="12000" dir="5400000" sy="-100000" algn="bl" rotWithShape="0"/>
            </a:effectLst>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A61FA05E-E496-A6AA-54DF-469F97E4EF7B}"/>
                </a:ext>
              </a:extLst>
            </p:cNvPr>
            <p:cNvGrpSpPr/>
            <p:nvPr/>
          </p:nvGrpSpPr>
          <p:grpSpPr>
            <a:xfrm>
              <a:off x="1454789" y="1558311"/>
              <a:ext cx="2131929" cy="3750720"/>
              <a:chOff x="1168842" y="1089066"/>
              <a:chExt cx="2377440" cy="4182649"/>
            </a:xfrm>
          </p:grpSpPr>
          <p:pic>
            <p:nvPicPr>
              <p:cNvPr id="1026" name="Picture 2">
                <a:extLst>
                  <a:ext uri="{FF2B5EF4-FFF2-40B4-BE49-F238E27FC236}">
                    <a16:creationId xmlns:a16="http://schemas.microsoft.com/office/drawing/2014/main" id="{C572D95E-BAC5-2D52-98C7-F19F3FFD23AC}"/>
                  </a:ext>
                </a:extLst>
              </p:cNvPr>
              <p:cNvPicPr>
                <a:picLocks noChangeAspect="1" noChangeArrowheads="1"/>
              </p:cNvPicPr>
              <p:nvPr/>
            </p:nvPicPr>
            <p:blipFill rotWithShape="1">
              <a:blip r:embed="rId3"/>
              <a:srcRect l="5401" t="57091" r="5201" b="1830"/>
              <a:stretch>
                <a:fillRect/>
              </a:stretch>
            </p:blipFill>
            <p:spPr bwMode="auto">
              <a:xfrm>
                <a:off x="1168842" y="3482274"/>
                <a:ext cx="2377440" cy="178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D5B9C25D-BBC4-3D05-411B-7D2177D29A21}"/>
                  </a:ext>
                </a:extLst>
              </p:cNvPr>
              <p:cNvPicPr>
                <a:picLocks noChangeAspect="1" noChangeArrowheads="1"/>
              </p:cNvPicPr>
              <p:nvPr/>
            </p:nvPicPr>
            <p:blipFill rotWithShape="1">
              <a:blip r:embed="rId3"/>
              <a:srcRect l="3963" t="30803" r="18897" b="43360"/>
              <a:stretch>
                <a:fillRect/>
              </a:stretch>
            </p:blipFill>
            <p:spPr bwMode="auto">
              <a:xfrm>
                <a:off x="1331843" y="2285670"/>
                <a:ext cx="2051437" cy="1125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6B6B197B-2893-3FB2-0C33-FAA62EF99F88}"/>
                  </a:ext>
                </a:extLst>
              </p:cNvPr>
              <p:cNvPicPr>
                <a:picLocks noChangeAspect="1" noChangeArrowheads="1"/>
              </p:cNvPicPr>
              <p:nvPr/>
            </p:nvPicPr>
            <p:blipFill rotWithShape="1">
              <a:blip r:embed="rId3"/>
              <a:srcRect l="2160" t="876" r="20700" b="73287"/>
              <a:stretch>
                <a:fillRect/>
              </a:stretch>
            </p:blipFill>
            <p:spPr bwMode="auto">
              <a:xfrm>
                <a:off x="1331843" y="1089066"/>
                <a:ext cx="2051437" cy="1125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24" name="Group 23">
            <a:extLst>
              <a:ext uri="{FF2B5EF4-FFF2-40B4-BE49-F238E27FC236}">
                <a16:creationId xmlns:a16="http://schemas.microsoft.com/office/drawing/2014/main" id="{23A71A0D-F7E7-5C84-ABC4-A320933908C5}"/>
              </a:ext>
            </a:extLst>
          </p:cNvPr>
          <p:cNvGrpSpPr/>
          <p:nvPr/>
        </p:nvGrpSpPr>
        <p:grpSpPr>
          <a:xfrm>
            <a:off x="4978982" y="1425584"/>
            <a:ext cx="2694757" cy="3916901"/>
            <a:chOff x="4373994" y="1312580"/>
            <a:chExt cx="2918542" cy="4242179"/>
          </a:xfrm>
          <a:effectLst>
            <a:reflection blurRad="203200" stA="62000" endPos="22000" dist="50800" dir="5400000" sy="-100000" algn="bl" rotWithShape="0"/>
          </a:effectLst>
        </p:grpSpPr>
        <p:sp>
          <p:nvSpPr>
            <p:cNvPr id="11" name="Rectangle: Rounded Corners 10">
              <a:extLst>
                <a:ext uri="{FF2B5EF4-FFF2-40B4-BE49-F238E27FC236}">
                  <a16:creationId xmlns:a16="http://schemas.microsoft.com/office/drawing/2014/main" id="{B0943012-7940-8B3A-D53D-3D20BCDD0987}"/>
                </a:ext>
              </a:extLst>
            </p:cNvPr>
            <p:cNvSpPr/>
            <p:nvPr/>
          </p:nvSpPr>
          <p:spPr>
            <a:xfrm>
              <a:off x="4373994" y="1312580"/>
              <a:ext cx="2918542" cy="4242179"/>
            </a:xfrm>
            <a:prstGeom prst="roundRect">
              <a:avLst>
                <a:gd name="adj" fmla="val 6346"/>
              </a:avLst>
            </a:prstGeom>
            <a:solidFill>
              <a:schemeClr val="bg1"/>
            </a:solidFill>
            <a:effectLst>
              <a:reflection blurRad="850900" stA="52000" endA="300" endPos="12000" dir="5400000" sy="-100000" algn="bl" rotWithShape="0"/>
            </a:effectLst>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027" name="Picture 3">
              <a:extLst>
                <a:ext uri="{FF2B5EF4-FFF2-40B4-BE49-F238E27FC236}">
                  <a16:creationId xmlns:a16="http://schemas.microsoft.com/office/drawing/2014/main" id="{8B8F55EE-FE0B-DCEC-89BF-CEF515E55EF5}"/>
                </a:ext>
              </a:extLst>
            </p:cNvPr>
            <p:cNvPicPr>
              <a:picLocks noChangeAspect="1" noChangeArrowheads="1"/>
            </p:cNvPicPr>
            <p:nvPr/>
          </p:nvPicPr>
          <p:blipFill rotWithShape="1">
            <a:blip r:embed="rId4"/>
            <a:srcRect l="3148" t="5666" r="6907" b="4336"/>
            <a:stretch>
              <a:fillRect/>
            </a:stretch>
          </p:blipFill>
          <p:spPr bwMode="auto">
            <a:xfrm>
              <a:off x="4669753" y="1822308"/>
              <a:ext cx="2327023" cy="308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Picture 5">
            <a:extLst>
              <a:ext uri="{FF2B5EF4-FFF2-40B4-BE49-F238E27FC236}">
                <a16:creationId xmlns:a16="http://schemas.microsoft.com/office/drawing/2014/main" id="{ACB8941C-60A1-6239-60C6-38B02F44FD11}"/>
              </a:ext>
            </a:extLst>
          </p:cNvPr>
          <p:cNvPicPr>
            <a:picLocks noChangeAspect="1"/>
          </p:cNvPicPr>
          <p:nvPr/>
        </p:nvPicPr>
        <p:blipFill>
          <a:blip r:embed="rId5">
            <a:extLst>
              <a:ext uri="{28A0092B-C50C-407E-A947-70E740481C1C}">
                <a14:useLocalDpi xmlns:a14="http://schemas.microsoft.com/office/drawing/2010/main" val="0"/>
              </a:ext>
            </a:extLst>
          </a:blip>
          <a:srcRect r="2496"/>
          <a:stretch>
            <a:fillRect/>
          </a:stretch>
        </p:blipFill>
        <p:spPr>
          <a:xfrm>
            <a:off x="0" y="0"/>
            <a:ext cx="667512" cy="6858000"/>
          </a:xfrm>
          <a:prstGeom prst="rect">
            <a:avLst/>
          </a:prstGeom>
        </p:spPr>
      </p:pic>
      <p:sp>
        <p:nvSpPr>
          <p:cNvPr id="41" name="Rectangle: Rounded Corners 40">
            <a:extLst>
              <a:ext uri="{FF2B5EF4-FFF2-40B4-BE49-F238E27FC236}">
                <a16:creationId xmlns:a16="http://schemas.microsoft.com/office/drawing/2014/main" id="{026C563E-B46D-FB8D-BA95-CEF8CE17727E}"/>
              </a:ext>
            </a:extLst>
          </p:cNvPr>
          <p:cNvSpPr/>
          <p:nvPr/>
        </p:nvSpPr>
        <p:spPr>
          <a:xfrm>
            <a:off x="1069849" y="7306755"/>
            <a:ext cx="3666744" cy="1454157"/>
          </a:xfrm>
          <a:prstGeom prst="roundRect">
            <a:avLst/>
          </a:prstGeom>
          <a:solidFill>
            <a:srgbClr val="000000">
              <a:alpha val="21961"/>
            </a:srgbClr>
          </a:solidFill>
          <a:ln>
            <a:noFill/>
          </a:ln>
          <a:effectLst>
            <a:reflection blurRad="6350" stA="65000" endPos="19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51070E65-436B-1681-D483-1D184971F70C}"/>
              </a:ext>
            </a:extLst>
          </p:cNvPr>
          <p:cNvSpPr txBox="1"/>
          <p:nvPr/>
        </p:nvSpPr>
        <p:spPr>
          <a:xfrm>
            <a:off x="2768622" y="7742906"/>
            <a:ext cx="1834174" cy="584775"/>
          </a:xfrm>
          <a:prstGeom prst="rect">
            <a:avLst/>
          </a:prstGeom>
          <a:noFill/>
        </p:spPr>
        <p:txBody>
          <a:bodyPr wrap="square" rtlCol="0">
            <a:spAutoFit/>
          </a:bodyPr>
          <a:lstStyle/>
          <a:p>
            <a:r>
              <a:rPr lang="en-US" sz="1600" b="1" dirty="0">
                <a:solidFill>
                  <a:schemeClr val="bg1"/>
                </a:solidFill>
                <a:latin typeface="Ciutadella SemiBold" pitchFamily="2" charset="0"/>
                <a:sym typeface="Arimo Bold"/>
              </a:rPr>
              <a:t>Mio (C580/23) and </a:t>
            </a:r>
            <a:r>
              <a:rPr lang="en-US" sz="1600" b="1" dirty="0" err="1">
                <a:solidFill>
                  <a:schemeClr val="bg1"/>
                </a:solidFill>
                <a:latin typeface="Ciutadella SemiBold" pitchFamily="2" charset="0"/>
                <a:sym typeface="Arimo Bold"/>
              </a:rPr>
              <a:t>Konektra</a:t>
            </a:r>
            <a:r>
              <a:rPr lang="en-US" sz="1600" b="1" dirty="0">
                <a:solidFill>
                  <a:schemeClr val="bg1"/>
                </a:solidFill>
                <a:latin typeface="Ciutadella SemiBold" pitchFamily="2" charset="0"/>
                <a:sym typeface="Arimo Bold"/>
              </a:rPr>
              <a:t> (C795/23</a:t>
            </a:r>
            <a:endParaRPr lang="en-GB" sz="1600" b="1" dirty="0">
              <a:solidFill>
                <a:schemeClr val="bg1"/>
              </a:solidFill>
              <a:latin typeface="Ciutadella SemiBold" pitchFamily="2" charset="0"/>
            </a:endParaRPr>
          </a:p>
        </p:txBody>
      </p:sp>
      <p:pic>
        <p:nvPicPr>
          <p:cNvPr id="2" name="Picture 1">
            <a:extLst>
              <a:ext uri="{FF2B5EF4-FFF2-40B4-BE49-F238E27FC236}">
                <a16:creationId xmlns:a16="http://schemas.microsoft.com/office/drawing/2014/main" id="{3D1100E1-776B-877F-3B1E-DA6C75A394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6774" y="7444082"/>
            <a:ext cx="1179502" cy="1179502"/>
          </a:xfrm>
          <a:prstGeom prst="rect">
            <a:avLst/>
          </a:prstGeom>
        </p:spPr>
      </p:pic>
      <p:sp>
        <p:nvSpPr>
          <p:cNvPr id="19" name="TextBox 18">
            <a:extLst>
              <a:ext uri="{FF2B5EF4-FFF2-40B4-BE49-F238E27FC236}">
                <a16:creationId xmlns:a16="http://schemas.microsoft.com/office/drawing/2014/main" id="{7B87C98F-86D7-2BB1-4F96-2911F3CC441B}"/>
              </a:ext>
            </a:extLst>
          </p:cNvPr>
          <p:cNvSpPr txBox="1"/>
          <p:nvPr/>
        </p:nvSpPr>
        <p:spPr>
          <a:xfrm>
            <a:off x="973074" y="399151"/>
            <a:ext cx="10612374" cy="769441"/>
          </a:xfrm>
          <a:prstGeom prst="rect">
            <a:avLst/>
          </a:prstGeom>
          <a:noFill/>
        </p:spPr>
        <p:txBody>
          <a:bodyPr wrap="square" rtlCol="0">
            <a:spAutoFit/>
          </a:bodyPr>
          <a:lstStyle/>
          <a:p>
            <a:r>
              <a:rPr lang="en-GB" sz="4400" dirty="0">
                <a:solidFill>
                  <a:schemeClr val="bg1"/>
                </a:solidFill>
                <a:latin typeface="Ciutadella Bold" pitchFamily="2" charset="0"/>
              </a:rPr>
              <a:t>Copyright &amp; </a:t>
            </a:r>
            <a:r>
              <a:rPr lang="en-GB" sz="4400" dirty="0">
                <a:solidFill>
                  <a:srgbClr val="F73072"/>
                </a:solidFill>
                <a:latin typeface="Ciutadella Bold" pitchFamily="2" charset="0"/>
              </a:rPr>
              <a:t>applied art/design</a:t>
            </a:r>
          </a:p>
        </p:txBody>
      </p:sp>
      <p:sp>
        <p:nvSpPr>
          <p:cNvPr id="20" name="TextBox 19">
            <a:extLst>
              <a:ext uri="{FF2B5EF4-FFF2-40B4-BE49-F238E27FC236}">
                <a16:creationId xmlns:a16="http://schemas.microsoft.com/office/drawing/2014/main" id="{9EFBFC27-1697-F153-00DE-21FFC608E600}"/>
              </a:ext>
            </a:extLst>
          </p:cNvPr>
          <p:cNvSpPr txBox="1"/>
          <p:nvPr/>
        </p:nvSpPr>
        <p:spPr>
          <a:xfrm>
            <a:off x="-5369219" y="1630010"/>
            <a:ext cx="4210145" cy="338554"/>
          </a:xfrm>
          <a:prstGeom prst="rect">
            <a:avLst/>
          </a:prstGeom>
          <a:noFill/>
        </p:spPr>
        <p:txBody>
          <a:bodyPr wrap="square" rtlCol="0">
            <a:spAutoFit/>
          </a:bodyPr>
          <a:lstStyle/>
          <a:p>
            <a:r>
              <a:rPr lang="en-GB" sz="1600" dirty="0">
                <a:solidFill>
                  <a:srgbClr val="61A3DD"/>
                </a:solidFill>
              </a:rPr>
              <a:t>The assessment: originality only</a:t>
            </a:r>
          </a:p>
        </p:txBody>
      </p:sp>
      <p:sp>
        <p:nvSpPr>
          <p:cNvPr id="22" name="TextBox 21">
            <a:extLst>
              <a:ext uri="{FF2B5EF4-FFF2-40B4-BE49-F238E27FC236}">
                <a16:creationId xmlns:a16="http://schemas.microsoft.com/office/drawing/2014/main" id="{CDFC1957-E0AD-4E97-B09C-031419EF6D86}"/>
              </a:ext>
            </a:extLst>
          </p:cNvPr>
          <p:cNvSpPr txBox="1"/>
          <p:nvPr/>
        </p:nvSpPr>
        <p:spPr>
          <a:xfrm>
            <a:off x="-11104682" y="2383937"/>
            <a:ext cx="4687062" cy="2246769"/>
          </a:xfrm>
          <a:prstGeom prst="rect">
            <a:avLst/>
          </a:prstGeom>
          <a:noFill/>
        </p:spPr>
        <p:txBody>
          <a:bodyPr wrap="square">
            <a:spAutoFit/>
          </a:bodyPr>
          <a:lstStyle/>
          <a:p>
            <a:r>
              <a:rPr lang="en-US" sz="1400" i="1" dirty="0">
                <a:solidFill>
                  <a:srgbClr val="F0EEF5"/>
                </a:solidFill>
                <a:latin typeface="Ciutadella Light" panose="02000000000000000000" pitchFamily="2" charset="0"/>
                <a:ea typeface="Georgia" pitchFamily="34" charset="-122"/>
                <a:cs typeface="Georgia" pitchFamily="34" charset="-120"/>
              </a:rPr>
              <a:t>“Although the protection reserved for designs and the protection ensured by copyright are not mutually exclusive… and may be granted cumulatively to the same subject matter, that concurrent protection is limited to certain situations…, since an author is deemed to create a unique work bearing the imprint of his or her personality, which, as such, is protected in accordance with Directive 2001/29. However, there is no relationship of rule and exception between the protection reserved for designs and the protection ensured by copyright.” </a:t>
            </a:r>
            <a:r>
              <a:rPr lang="en-US" sz="1400" dirty="0">
                <a:solidFill>
                  <a:srgbClr val="F0EEF5"/>
                </a:solidFill>
                <a:latin typeface="Ciutadella Light" panose="02000000000000000000" pitchFamily="2" charset="0"/>
                <a:ea typeface="Georgia" pitchFamily="34" charset="-122"/>
                <a:cs typeface="Georgia" pitchFamily="34" charset="-120"/>
              </a:rPr>
              <a:t>(paragraph 55-56)</a:t>
            </a:r>
            <a:endParaRPr lang="en-GB" sz="1400" dirty="0">
              <a:latin typeface="Ciutadella Light" panose="02000000000000000000" pitchFamily="2" charset="0"/>
            </a:endParaRPr>
          </a:p>
        </p:txBody>
      </p:sp>
      <p:sp>
        <p:nvSpPr>
          <p:cNvPr id="23" name="TextBox 22">
            <a:extLst>
              <a:ext uri="{FF2B5EF4-FFF2-40B4-BE49-F238E27FC236}">
                <a16:creationId xmlns:a16="http://schemas.microsoft.com/office/drawing/2014/main" id="{A0A0F394-CB64-C155-63AA-203D52634D65}"/>
              </a:ext>
            </a:extLst>
          </p:cNvPr>
          <p:cNvSpPr txBox="1"/>
          <p:nvPr/>
        </p:nvSpPr>
        <p:spPr>
          <a:xfrm>
            <a:off x="-5798495" y="2383937"/>
            <a:ext cx="4687062" cy="1384995"/>
          </a:xfrm>
          <a:prstGeom prst="rect">
            <a:avLst/>
          </a:prstGeom>
          <a:noFill/>
        </p:spPr>
        <p:txBody>
          <a:bodyPr wrap="square">
            <a:spAutoFit/>
          </a:bodyPr>
          <a:lstStyle/>
          <a:p>
            <a:r>
              <a:rPr lang="en-GB" sz="1400" i="1" dirty="0">
                <a:solidFill>
                  <a:srgbClr val="F0EEF5"/>
                </a:solidFill>
                <a:latin typeface="Ciutadella Light" panose="02000000000000000000" pitchFamily="2" charset="0"/>
                <a:ea typeface="Georgia" pitchFamily="34" charset="-122"/>
                <a:cs typeface="Georgia" pitchFamily="34" charset="-120"/>
              </a:rPr>
              <a:t>“the court considering the question of the originality of that subject matter may take into account the creative process and the author’s intentions, provided that those elements are expressed in that subject matter itself, but it cannot, however, base its assessment decisively on those elements. </a:t>
            </a:r>
          </a:p>
          <a:p>
            <a:r>
              <a:rPr lang="en-GB" sz="1400" dirty="0">
                <a:solidFill>
                  <a:srgbClr val="F0EEF5"/>
                </a:solidFill>
                <a:latin typeface="Ciutadella Light" panose="02000000000000000000" pitchFamily="2" charset="0"/>
                <a:ea typeface="Georgia" pitchFamily="34" charset="-122"/>
                <a:cs typeface="Georgia" pitchFamily="34" charset="-120"/>
              </a:rPr>
              <a:t>(paragraph 75)</a:t>
            </a:r>
          </a:p>
        </p:txBody>
      </p:sp>
      <p:sp>
        <p:nvSpPr>
          <p:cNvPr id="28" name="TextBox 27">
            <a:extLst>
              <a:ext uri="{FF2B5EF4-FFF2-40B4-BE49-F238E27FC236}">
                <a16:creationId xmlns:a16="http://schemas.microsoft.com/office/drawing/2014/main" id="{7535AE6C-6005-1EBC-727C-1608DF7E337F}"/>
              </a:ext>
            </a:extLst>
          </p:cNvPr>
          <p:cNvSpPr txBox="1"/>
          <p:nvPr/>
        </p:nvSpPr>
        <p:spPr>
          <a:xfrm>
            <a:off x="-18292132" y="737682"/>
            <a:ext cx="5038725" cy="2862322"/>
          </a:xfrm>
          <a:prstGeom prst="rect">
            <a:avLst/>
          </a:prstGeom>
          <a:noFill/>
        </p:spPr>
        <p:txBody>
          <a:bodyPr wrap="square" rtlCol="0">
            <a:spAutoFit/>
          </a:bodyPr>
          <a:lstStyle/>
          <a:p>
            <a:r>
              <a:rPr lang="en-GB" sz="6000" dirty="0">
                <a:solidFill>
                  <a:schemeClr val="bg1"/>
                </a:solidFill>
                <a:latin typeface="Ciutadella Bold" pitchFamily="2" charset="0"/>
              </a:rPr>
              <a:t>WHEN CREATIVE</a:t>
            </a:r>
          </a:p>
          <a:p>
            <a:r>
              <a:rPr lang="en-GB" sz="6000" dirty="0">
                <a:solidFill>
                  <a:schemeClr val="bg1"/>
                </a:solidFill>
                <a:latin typeface="Ciutadella Bold" pitchFamily="2" charset="0"/>
              </a:rPr>
              <a:t>RIGHTS</a:t>
            </a:r>
          </a:p>
        </p:txBody>
      </p:sp>
      <p:sp>
        <p:nvSpPr>
          <p:cNvPr id="29" name="TextBox 28">
            <a:extLst>
              <a:ext uri="{FF2B5EF4-FFF2-40B4-BE49-F238E27FC236}">
                <a16:creationId xmlns:a16="http://schemas.microsoft.com/office/drawing/2014/main" id="{1D40F7AB-EDFB-4C1A-3547-32860ABD2BE3}"/>
              </a:ext>
            </a:extLst>
          </p:cNvPr>
          <p:cNvSpPr txBox="1"/>
          <p:nvPr/>
        </p:nvSpPr>
        <p:spPr>
          <a:xfrm>
            <a:off x="-18196702" y="4576084"/>
            <a:ext cx="4050792" cy="830997"/>
          </a:xfrm>
          <a:prstGeom prst="rect">
            <a:avLst/>
          </a:prstGeom>
          <a:noFill/>
        </p:spPr>
        <p:txBody>
          <a:bodyPr wrap="square" rtlCol="0">
            <a:spAutoFit/>
          </a:bodyPr>
          <a:lstStyle/>
          <a:p>
            <a:r>
              <a:rPr lang="en-GB" sz="2400" dirty="0">
                <a:solidFill>
                  <a:srgbClr val="61A3DD"/>
                </a:solidFill>
                <a:latin typeface="Ciutadella" panose="01000000000000000000" pitchFamily="2" charset="0"/>
              </a:rPr>
              <a:t>The role of copyright in design and trade mark disputes</a:t>
            </a:r>
          </a:p>
        </p:txBody>
      </p:sp>
      <p:pic>
        <p:nvPicPr>
          <p:cNvPr id="38" name="Picture 37">
            <a:extLst>
              <a:ext uri="{FF2B5EF4-FFF2-40B4-BE49-F238E27FC236}">
                <a16:creationId xmlns:a16="http://schemas.microsoft.com/office/drawing/2014/main" id="{B7BDE7EC-EC90-CAAE-E3C8-C454A4981241}"/>
              </a:ext>
            </a:extLst>
          </p:cNvPr>
          <p:cNvPicPr>
            <a:picLocks noChangeAspect="1"/>
          </p:cNvPicPr>
          <p:nvPr/>
        </p:nvPicPr>
        <p:blipFill>
          <a:blip r:embed="rId7"/>
          <a:stretch/>
        </p:blipFill>
        <p:spPr>
          <a:xfrm>
            <a:off x="-18404453" y="3453911"/>
            <a:ext cx="4982425" cy="1241235"/>
          </a:xfrm>
          <a:prstGeom prst="rect">
            <a:avLst/>
          </a:prstGeom>
        </p:spPr>
      </p:pic>
      <p:grpSp>
        <p:nvGrpSpPr>
          <p:cNvPr id="27" name="Group 26">
            <a:extLst>
              <a:ext uri="{FF2B5EF4-FFF2-40B4-BE49-F238E27FC236}">
                <a16:creationId xmlns:a16="http://schemas.microsoft.com/office/drawing/2014/main" id="{22E72BFF-B78D-8144-1D95-661EC9D0CCC9}"/>
              </a:ext>
            </a:extLst>
          </p:cNvPr>
          <p:cNvGrpSpPr/>
          <p:nvPr/>
        </p:nvGrpSpPr>
        <p:grpSpPr>
          <a:xfrm>
            <a:off x="8069011" y="1422962"/>
            <a:ext cx="2694757" cy="3885341"/>
            <a:chOff x="8069011" y="1422962"/>
            <a:chExt cx="2694757" cy="3885341"/>
          </a:xfrm>
        </p:grpSpPr>
        <p:sp>
          <p:nvSpPr>
            <p:cNvPr id="16" name="Rectangle: Rounded Corners 15">
              <a:extLst>
                <a:ext uri="{FF2B5EF4-FFF2-40B4-BE49-F238E27FC236}">
                  <a16:creationId xmlns:a16="http://schemas.microsoft.com/office/drawing/2014/main" id="{DD5E6896-2466-85B6-828A-5E5E0D87E63F}"/>
                </a:ext>
              </a:extLst>
            </p:cNvPr>
            <p:cNvSpPr/>
            <p:nvPr/>
          </p:nvSpPr>
          <p:spPr>
            <a:xfrm>
              <a:off x="8069011" y="1422962"/>
              <a:ext cx="2694757" cy="3885341"/>
            </a:xfrm>
            <a:prstGeom prst="roundRect">
              <a:avLst>
                <a:gd name="adj" fmla="val 6346"/>
              </a:avLst>
            </a:prstGeom>
            <a:solidFill>
              <a:schemeClr val="bg1"/>
            </a:solidFill>
            <a:effectLst>
              <a:reflection blurRad="850900" stA="52000" endA="300" endPos="12000" dir="5400000" sy="-100000" algn="bl" rotWithShape="0"/>
            </a:effectLst>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10" name="Picture 2">
              <a:extLst>
                <a:ext uri="{FF2B5EF4-FFF2-40B4-BE49-F238E27FC236}">
                  <a16:creationId xmlns:a16="http://schemas.microsoft.com/office/drawing/2014/main" id="{DF3B4EB7-D2A6-A9CB-AA6C-04641BCD878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69032" y="1789657"/>
              <a:ext cx="1894713" cy="1157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a:extLst>
                <a:ext uri="{FF2B5EF4-FFF2-40B4-BE49-F238E27FC236}">
                  <a16:creationId xmlns:a16="http://schemas.microsoft.com/office/drawing/2014/main" id="{9BDC3A8F-0C5F-B177-A0F8-3E8E0FB9832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95352" y="3415249"/>
              <a:ext cx="2266622" cy="1505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 name="Picture 31">
            <a:extLst>
              <a:ext uri="{FF2B5EF4-FFF2-40B4-BE49-F238E27FC236}">
                <a16:creationId xmlns:a16="http://schemas.microsoft.com/office/drawing/2014/main" id="{682E550B-642A-6D00-6496-82B31756B67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06125" y="5676900"/>
            <a:ext cx="914400" cy="914400"/>
          </a:xfrm>
          <a:prstGeom prst="rect">
            <a:avLst/>
          </a:prstGeom>
        </p:spPr>
      </p:pic>
      <p:sp>
        <p:nvSpPr>
          <p:cNvPr id="34" name="TextBox 33">
            <a:extLst>
              <a:ext uri="{FF2B5EF4-FFF2-40B4-BE49-F238E27FC236}">
                <a16:creationId xmlns:a16="http://schemas.microsoft.com/office/drawing/2014/main" id="{3DC9611E-EC89-5105-900A-5B5FD0552F11}"/>
              </a:ext>
            </a:extLst>
          </p:cNvPr>
          <p:cNvSpPr txBox="1"/>
          <p:nvPr/>
        </p:nvSpPr>
        <p:spPr>
          <a:xfrm>
            <a:off x="6279261" y="5963550"/>
            <a:ext cx="4626864" cy="369332"/>
          </a:xfrm>
          <a:prstGeom prst="rect">
            <a:avLst/>
          </a:prstGeom>
          <a:noFill/>
        </p:spPr>
        <p:txBody>
          <a:bodyPr wrap="square" rtlCol="0">
            <a:spAutoFit/>
          </a:bodyPr>
          <a:lstStyle/>
          <a:p>
            <a:r>
              <a:rPr lang="en-GB" spc="300" dirty="0">
                <a:solidFill>
                  <a:srgbClr val="F73072"/>
                </a:solidFill>
                <a:latin typeface="Ciutadella Bold" pitchFamily="2" charset="0"/>
              </a:rPr>
              <a:t>BRANDSMITHS</a:t>
            </a:r>
            <a:r>
              <a:rPr lang="en-GB" spc="300" dirty="0"/>
              <a:t> </a:t>
            </a:r>
            <a:r>
              <a:rPr lang="en-GB" spc="300" dirty="0">
                <a:solidFill>
                  <a:schemeClr val="bg1"/>
                </a:solidFill>
                <a:latin typeface="Ciutadella" panose="01000000000000000000" pitchFamily="2" charset="0"/>
              </a:rPr>
              <a:t>| BUILT FOR BRANDS</a:t>
            </a:r>
          </a:p>
        </p:txBody>
      </p:sp>
    </p:spTree>
    <p:extLst>
      <p:ext uri="{BB962C8B-B14F-4D97-AF65-F5344CB8AC3E}">
        <p14:creationId xmlns:p14="http://schemas.microsoft.com/office/powerpoint/2010/main" val="13284651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ABE9F-4C6A-3F3D-F1D7-558C5FE3684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5E2B8CE-F010-99DF-4E79-594666236189}"/>
              </a:ext>
            </a:extLst>
          </p:cNvPr>
          <p:cNvSpPr txBox="1"/>
          <p:nvPr/>
        </p:nvSpPr>
        <p:spPr>
          <a:xfrm>
            <a:off x="973074" y="1630010"/>
            <a:ext cx="4210145" cy="584775"/>
          </a:xfrm>
          <a:prstGeom prst="rect">
            <a:avLst/>
          </a:prstGeom>
          <a:noFill/>
        </p:spPr>
        <p:txBody>
          <a:bodyPr wrap="square" rtlCol="0">
            <a:spAutoFit/>
          </a:bodyPr>
          <a:lstStyle/>
          <a:p>
            <a:r>
              <a:rPr lang="en-GB" sz="1600" dirty="0">
                <a:solidFill>
                  <a:srgbClr val="61A3DD"/>
                </a:solidFill>
              </a:rPr>
              <a:t>The starting point: there is no exclusion for functional works</a:t>
            </a:r>
            <a:endParaRPr lang="en-GB" sz="1600" dirty="0">
              <a:solidFill>
                <a:srgbClr val="61A3DD"/>
              </a:solidFill>
              <a:latin typeface="Ciutadella" panose="01000000000000000000" pitchFamily="2" charset="0"/>
            </a:endParaRPr>
          </a:p>
        </p:txBody>
      </p:sp>
      <p:sp>
        <p:nvSpPr>
          <p:cNvPr id="14" name="TextBox 13">
            <a:extLst>
              <a:ext uri="{FF2B5EF4-FFF2-40B4-BE49-F238E27FC236}">
                <a16:creationId xmlns:a16="http://schemas.microsoft.com/office/drawing/2014/main" id="{AB0D54D0-D2DE-CCE7-68B1-55DE09AB0724}"/>
              </a:ext>
            </a:extLst>
          </p:cNvPr>
          <p:cNvSpPr txBox="1"/>
          <p:nvPr/>
        </p:nvSpPr>
        <p:spPr>
          <a:xfrm>
            <a:off x="973074" y="2383937"/>
            <a:ext cx="4687062" cy="2246769"/>
          </a:xfrm>
          <a:prstGeom prst="rect">
            <a:avLst/>
          </a:prstGeom>
          <a:noFill/>
        </p:spPr>
        <p:txBody>
          <a:bodyPr wrap="square">
            <a:spAutoFit/>
          </a:bodyPr>
          <a:lstStyle/>
          <a:p>
            <a:r>
              <a:rPr lang="en-US" sz="1400" i="1" dirty="0">
                <a:solidFill>
                  <a:srgbClr val="F0EEF5"/>
                </a:solidFill>
                <a:latin typeface="Ciutadella Light" panose="02000000000000000000" pitchFamily="2" charset="0"/>
                <a:ea typeface="Georgia" pitchFamily="34" charset="-122"/>
                <a:cs typeface="Georgia" pitchFamily="34" charset="-120"/>
              </a:rPr>
              <a:t>“Although the protection reserved for designs and the protection ensured by copyright are not mutually exclusive… and may be granted cumulatively to the same subject matter, that concurrent protection is limited to certain situations…, since an author is deemed to create a unique work bearing the imprint of his or her personality, which, as such, is protected in accordance with Directive 2001/29. However, there is no relationship of rule and exception between the protection reserved for designs and the protection ensured by copyright.” </a:t>
            </a:r>
            <a:r>
              <a:rPr lang="en-US" sz="1400" dirty="0">
                <a:solidFill>
                  <a:srgbClr val="F0EEF5"/>
                </a:solidFill>
                <a:latin typeface="Ciutadella Light" panose="02000000000000000000" pitchFamily="2" charset="0"/>
                <a:ea typeface="Georgia" pitchFamily="34" charset="-122"/>
                <a:cs typeface="Georgia" pitchFamily="34" charset="-120"/>
              </a:rPr>
              <a:t>(paragraph 55-56)</a:t>
            </a:r>
            <a:endParaRPr lang="en-GB" sz="1400" dirty="0">
              <a:latin typeface="Ciutadella Light" panose="02000000000000000000" pitchFamily="2" charset="0"/>
            </a:endParaRPr>
          </a:p>
        </p:txBody>
      </p:sp>
      <p:sp>
        <p:nvSpPr>
          <p:cNvPr id="10" name="TextBox 9">
            <a:extLst>
              <a:ext uri="{FF2B5EF4-FFF2-40B4-BE49-F238E27FC236}">
                <a16:creationId xmlns:a16="http://schemas.microsoft.com/office/drawing/2014/main" id="{79375C1D-E322-009D-B90B-F1EC9C060788}"/>
              </a:ext>
            </a:extLst>
          </p:cNvPr>
          <p:cNvSpPr txBox="1"/>
          <p:nvPr/>
        </p:nvSpPr>
        <p:spPr>
          <a:xfrm>
            <a:off x="973074" y="399151"/>
            <a:ext cx="10612374" cy="769441"/>
          </a:xfrm>
          <a:prstGeom prst="rect">
            <a:avLst/>
          </a:prstGeom>
          <a:noFill/>
        </p:spPr>
        <p:txBody>
          <a:bodyPr wrap="square" rtlCol="0">
            <a:spAutoFit/>
          </a:bodyPr>
          <a:lstStyle/>
          <a:p>
            <a:r>
              <a:rPr lang="en-GB" sz="4400" dirty="0">
                <a:solidFill>
                  <a:schemeClr val="bg1"/>
                </a:solidFill>
                <a:latin typeface="Ciutadella Bold" pitchFamily="2" charset="0"/>
              </a:rPr>
              <a:t>Copyright &amp; </a:t>
            </a:r>
            <a:r>
              <a:rPr lang="en-GB" sz="4400" dirty="0">
                <a:solidFill>
                  <a:srgbClr val="F73072"/>
                </a:solidFill>
                <a:latin typeface="Ciutadella Bold" pitchFamily="2" charset="0"/>
              </a:rPr>
              <a:t>applied art/design</a:t>
            </a:r>
          </a:p>
        </p:txBody>
      </p:sp>
      <p:sp>
        <p:nvSpPr>
          <p:cNvPr id="20" name="Rectangle: Rounded Corners 19">
            <a:extLst>
              <a:ext uri="{FF2B5EF4-FFF2-40B4-BE49-F238E27FC236}">
                <a16:creationId xmlns:a16="http://schemas.microsoft.com/office/drawing/2014/main" id="{FA4D35E4-FD58-ED88-90D7-BE451944D4D6}"/>
              </a:ext>
            </a:extLst>
          </p:cNvPr>
          <p:cNvSpPr/>
          <p:nvPr/>
        </p:nvSpPr>
        <p:spPr>
          <a:xfrm>
            <a:off x="1069849" y="4864608"/>
            <a:ext cx="3666744" cy="1454157"/>
          </a:xfrm>
          <a:prstGeom prst="roundRect">
            <a:avLst/>
          </a:prstGeom>
          <a:solidFill>
            <a:srgbClr val="000000">
              <a:alpha val="21961"/>
            </a:srgbClr>
          </a:solidFill>
          <a:ln>
            <a:noFill/>
          </a:ln>
          <a:effectLst>
            <a:reflection blurRad="6350" stA="65000" endPos="19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C7121683-D844-2501-E85F-9DD8F6C0FBEA}"/>
              </a:ext>
            </a:extLst>
          </p:cNvPr>
          <p:cNvSpPr txBox="1"/>
          <p:nvPr/>
        </p:nvSpPr>
        <p:spPr>
          <a:xfrm>
            <a:off x="2768622" y="5300759"/>
            <a:ext cx="1834174" cy="584775"/>
          </a:xfrm>
          <a:prstGeom prst="rect">
            <a:avLst/>
          </a:prstGeom>
          <a:noFill/>
        </p:spPr>
        <p:txBody>
          <a:bodyPr wrap="square" rtlCol="0">
            <a:spAutoFit/>
          </a:bodyPr>
          <a:lstStyle/>
          <a:p>
            <a:r>
              <a:rPr lang="en-US" sz="1600" b="1" dirty="0">
                <a:solidFill>
                  <a:schemeClr val="bg1"/>
                </a:solidFill>
                <a:latin typeface="Ciutadella SemiBold" pitchFamily="2" charset="0"/>
                <a:sym typeface="Arimo Bold"/>
              </a:rPr>
              <a:t>Mio (C580/23) and </a:t>
            </a:r>
            <a:r>
              <a:rPr lang="en-US" sz="1600" b="1" dirty="0" err="1">
                <a:solidFill>
                  <a:schemeClr val="bg1"/>
                </a:solidFill>
                <a:latin typeface="Ciutadella SemiBold" pitchFamily="2" charset="0"/>
                <a:sym typeface="Arimo Bold"/>
              </a:rPr>
              <a:t>Konektra</a:t>
            </a:r>
            <a:r>
              <a:rPr lang="en-US" sz="1600" b="1" dirty="0">
                <a:solidFill>
                  <a:schemeClr val="bg1"/>
                </a:solidFill>
                <a:latin typeface="Ciutadella SemiBold" pitchFamily="2" charset="0"/>
                <a:sym typeface="Arimo Bold"/>
              </a:rPr>
              <a:t> (C795/23</a:t>
            </a:r>
            <a:endParaRPr lang="en-GB" sz="1600" b="1" dirty="0">
              <a:solidFill>
                <a:schemeClr val="bg1"/>
              </a:solidFill>
              <a:latin typeface="Ciutadella SemiBold" pitchFamily="2" charset="0"/>
            </a:endParaRPr>
          </a:p>
        </p:txBody>
      </p:sp>
      <p:pic>
        <p:nvPicPr>
          <p:cNvPr id="30" name="Picture 29">
            <a:extLst>
              <a:ext uri="{FF2B5EF4-FFF2-40B4-BE49-F238E27FC236}">
                <a16:creationId xmlns:a16="http://schemas.microsoft.com/office/drawing/2014/main" id="{7EC6E974-469E-C365-5E57-C0B376FF537C}"/>
              </a:ext>
            </a:extLst>
          </p:cNvPr>
          <p:cNvPicPr>
            <a:picLocks noChangeAspect="1"/>
          </p:cNvPicPr>
          <p:nvPr/>
        </p:nvPicPr>
        <p:blipFill>
          <a:blip r:embed="rId3">
            <a:extLst>
              <a:ext uri="{28A0092B-C50C-407E-A947-70E740481C1C}">
                <a14:useLocalDpi xmlns:a14="http://schemas.microsoft.com/office/drawing/2010/main" val="0"/>
              </a:ext>
            </a:extLst>
          </a:blip>
          <a:srcRect l="13063" b="50000"/>
          <a:stretch>
            <a:fillRect/>
          </a:stretch>
        </p:blipFill>
        <p:spPr>
          <a:xfrm rot="8700395">
            <a:off x="11685005" y="136176"/>
            <a:ext cx="2370392" cy="2366171"/>
          </a:xfrm>
          <a:prstGeom prst="rect">
            <a:avLst/>
          </a:prstGeom>
        </p:spPr>
      </p:pic>
      <p:pic>
        <p:nvPicPr>
          <p:cNvPr id="31" name="Picture 30">
            <a:extLst>
              <a:ext uri="{FF2B5EF4-FFF2-40B4-BE49-F238E27FC236}">
                <a16:creationId xmlns:a16="http://schemas.microsoft.com/office/drawing/2014/main" id="{02625972-B619-F600-6A13-5A656D20549C}"/>
              </a:ext>
            </a:extLst>
          </p:cNvPr>
          <p:cNvPicPr>
            <a:picLocks noChangeAspect="1"/>
          </p:cNvPicPr>
          <p:nvPr/>
        </p:nvPicPr>
        <p:blipFill>
          <a:blip r:embed="rId3">
            <a:extLst>
              <a:ext uri="{28A0092B-C50C-407E-A947-70E740481C1C}">
                <a14:useLocalDpi xmlns:a14="http://schemas.microsoft.com/office/drawing/2010/main" val="0"/>
              </a:ext>
            </a:extLst>
          </a:blip>
          <a:srcRect l="-6857" t="51876" r="19920" b="-1876"/>
          <a:stretch>
            <a:fillRect/>
          </a:stretch>
        </p:blipFill>
        <p:spPr>
          <a:xfrm rot="8804667">
            <a:off x="9887996" y="-1515593"/>
            <a:ext cx="2370392" cy="2366171"/>
          </a:xfrm>
          <a:prstGeom prst="rect">
            <a:avLst/>
          </a:prstGeom>
        </p:spPr>
      </p:pic>
      <p:sp>
        <p:nvSpPr>
          <p:cNvPr id="40" name="TextBox 39">
            <a:extLst>
              <a:ext uri="{FF2B5EF4-FFF2-40B4-BE49-F238E27FC236}">
                <a16:creationId xmlns:a16="http://schemas.microsoft.com/office/drawing/2014/main" id="{E1FA1708-EEB9-F55F-B1E3-5909697FB817}"/>
              </a:ext>
            </a:extLst>
          </p:cNvPr>
          <p:cNvSpPr txBox="1"/>
          <p:nvPr/>
        </p:nvSpPr>
        <p:spPr>
          <a:xfrm>
            <a:off x="-8746496" y="399151"/>
            <a:ext cx="10612374" cy="769441"/>
          </a:xfrm>
          <a:prstGeom prst="rect">
            <a:avLst/>
          </a:prstGeom>
          <a:noFill/>
        </p:spPr>
        <p:txBody>
          <a:bodyPr wrap="square" rtlCol="0">
            <a:spAutoFit/>
          </a:bodyPr>
          <a:lstStyle/>
          <a:p>
            <a:r>
              <a:rPr lang="en-GB" sz="4400" dirty="0">
                <a:solidFill>
                  <a:schemeClr val="bg1"/>
                </a:solidFill>
                <a:latin typeface="Ciutadella Bold" pitchFamily="2" charset="0"/>
              </a:rPr>
              <a:t>“a thing </a:t>
            </a:r>
            <a:r>
              <a:rPr lang="en-GB" sz="4400" dirty="0">
                <a:solidFill>
                  <a:srgbClr val="F73072"/>
                </a:solidFill>
                <a:latin typeface="Ciutadella Bold" pitchFamily="2" charset="0"/>
              </a:rPr>
              <a:t>to be looked at”</a:t>
            </a:r>
          </a:p>
        </p:txBody>
      </p:sp>
      <p:sp>
        <p:nvSpPr>
          <p:cNvPr id="41" name="TextBox 40">
            <a:extLst>
              <a:ext uri="{FF2B5EF4-FFF2-40B4-BE49-F238E27FC236}">
                <a16:creationId xmlns:a16="http://schemas.microsoft.com/office/drawing/2014/main" id="{83D70D2A-D726-E738-C09C-5B77D69670E8}"/>
              </a:ext>
            </a:extLst>
          </p:cNvPr>
          <p:cNvSpPr txBox="1"/>
          <p:nvPr/>
        </p:nvSpPr>
        <p:spPr>
          <a:xfrm>
            <a:off x="-8746496" y="1268433"/>
            <a:ext cx="4210145" cy="338554"/>
          </a:xfrm>
          <a:prstGeom prst="rect">
            <a:avLst/>
          </a:prstGeom>
          <a:noFill/>
        </p:spPr>
        <p:txBody>
          <a:bodyPr wrap="square" rtlCol="0">
            <a:spAutoFit/>
          </a:bodyPr>
          <a:lstStyle/>
          <a:p>
            <a:r>
              <a:rPr lang="en-GB" sz="1600" dirty="0">
                <a:solidFill>
                  <a:srgbClr val="61A3DD"/>
                </a:solidFill>
              </a:rPr>
              <a:t>Section 51 Design documents and models</a:t>
            </a:r>
            <a:endParaRPr lang="en-GB" sz="1600" dirty="0">
              <a:solidFill>
                <a:srgbClr val="61A3DD"/>
              </a:solidFill>
              <a:latin typeface="Ciutadella" panose="01000000000000000000" pitchFamily="2" charset="0"/>
            </a:endParaRPr>
          </a:p>
        </p:txBody>
      </p:sp>
      <p:sp>
        <p:nvSpPr>
          <p:cNvPr id="42" name="TextBox 41">
            <a:extLst>
              <a:ext uri="{FF2B5EF4-FFF2-40B4-BE49-F238E27FC236}">
                <a16:creationId xmlns:a16="http://schemas.microsoft.com/office/drawing/2014/main" id="{5DC4EEB2-C706-9971-84C4-EE3DC332FE2B}"/>
              </a:ext>
            </a:extLst>
          </p:cNvPr>
          <p:cNvSpPr txBox="1"/>
          <p:nvPr/>
        </p:nvSpPr>
        <p:spPr>
          <a:xfrm>
            <a:off x="-8746495" y="1822308"/>
            <a:ext cx="5482590" cy="1815882"/>
          </a:xfrm>
          <a:prstGeom prst="rect">
            <a:avLst/>
          </a:prstGeom>
          <a:noFill/>
        </p:spPr>
        <p:txBody>
          <a:bodyPr wrap="square">
            <a:spAutoFit/>
          </a:bodyPr>
          <a:lstStyle/>
          <a:p>
            <a:r>
              <a:rPr lang="en-US" sz="1400" b="1" dirty="0">
                <a:solidFill>
                  <a:srgbClr val="E91E8C"/>
                </a:solidFill>
                <a:latin typeface="Ciutadella Light" panose="02000000000000000000" pitchFamily="2" charset="0"/>
                <a:ea typeface="Calibri" pitchFamily="34" charset="-122"/>
                <a:cs typeface="Calibri" pitchFamily="34" charset="-120"/>
              </a:rPr>
              <a:t>(1)</a:t>
            </a:r>
            <a:r>
              <a:rPr lang="en-US" sz="1400" dirty="0">
                <a:solidFill>
                  <a:srgbClr val="F0EEF5"/>
                </a:solidFill>
                <a:latin typeface="Ciutadella Light" panose="02000000000000000000" pitchFamily="2" charset="0"/>
                <a:ea typeface="Calibri" pitchFamily="34" charset="-122"/>
                <a:cs typeface="Calibri" pitchFamily="34" charset="-120"/>
              </a:rPr>
              <a:t> It is not an infringement of any copyright in a design document or model recording or embodying a design for anything other than an artistic work or a typeface to make an article to the design or to copy an article made to the design.….</a:t>
            </a:r>
          </a:p>
          <a:p>
            <a:r>
              <a:rPr lang="en-US" sz="1400" dirty="0">
                <a:solidFill>
                  <a:srgbClr val="F0EEF5"/>
                </a:solidFill>
                <a:latin typeface="Ciutadella Light" panose="02000000000000000000" pitchFamily="2" charset="0"/>
                <a:ea typeface="Calibri" pitchFamily="34" charset="-122"/>
                <a:cs typeface="Calibri" pitchFamily="34" charset="-120"/>
              </a:rPr>
              <a:t>
</a:t>
            </a:r>
            <a:r>
              <a:rPr lang="en-US" sz="1400" b="1" dirty="0">
                <a:solidFill>
                  <a:srgbClr val="E91E8C"/>
                </a:solidFill>
                <a:latin typeface="Ciutadella Light" panose="02000000000000000000" pitchFamily="2" charset="0"/>
                <a:ea typeface="Calibri" pitchFamily="34" charset="-122"/>
                <a:cs typeface="Calibri" pitchFamily="34" charset="-120"/>
              </a:rPr>
              <a:t>(3)</a:t>
            </a:r>
            <a:r>
              <a:rPr lang="en-US" sz="1400" dirty="0">
                <a:solidFill>
                  <a:srgbClr val="F0EEF5"/>
                </a:solidFill>
                <a:latin typeface="Ciutadella Light" panose="02000000000000000000" pitchFamily="2" charset="0"/>
                <a:ea typeface="Calibri" pitchFamily="34" charset="-122"/>
                <a:cs typeface="Calibri" pitchFamily="34" charset="-120"/>
              </a:rPr>
              <a:t> In this section—</a:t>
            </a:r>
            <a:endParaRPr lang="en-US" sz="1400" dirty="0">
              <a:latin typeface="Ciutadella Light" panose="02000000000000000000" pitchFamily="2" charset="0"/>
            </a:endParaRPr>
          </a:p>
          <a:p>
            <a:r>
              <a:rPr lang="en-US" sz="1400" dirty="0">
                <a:solidFill>
                  <a:srgbClr val="F0EEF5"/>
                </a:solidFill>
                <a:latin typeface="Ciutadella Light" panose="02000000000000000000" pitchFamily="2" charset="0"/>
                <a:ea typeface="Calibri" pitchFamily="34" charset="-122"/>
                <a:cs typeface="Calibri" pitchFamily="34" charset="-120"/>
              </a:rPr>
              <a:t>“design” means the design of the shape or configuration (whether internal or external) of the whole or part of an article, other than surface decoration</a:t>
            </a:r>
            <a:endParaRPr lang="en-US" sz="1400" dirty="0">
              <a:latin typeface="Ciutadella Light" panose="02000000000000000000" pitchFamily="2" charset="0"/>
            </a:endParaRPr>
          </a:p>
        </p:txBody>
      </p:sp>
      <p:grpSp>
        <p:nvGrpSpPr>
          <p:cNvPr id="4" name="Group 3">
            <a:extLst>
              <a:ext uri="{FF2B5EF4-FFF2-40B4-BE49-F238E27FC236}">
                <a16:creationId xmlns:a16="http://schemas.microsoft.com/office/drawing/2014/main" id="{2C79C584-08A8-A03C-8EAF-1D0E0A68C169}"/>
              </a:ext>
            </a:extLst>
          </p:cNvPr>
          <p:cNvGrpSpPr/>
          <p:nvPr/>
        </p:nvGrpSpPr>
        <p:grpSpPr>
          <a:xfrm>
            <a:off x="16064884" y="1596097"/>
            <a:ext cx="2501506" cy="3636005"/>
            <a:chOff x="1061482" y="1312582"/>
            <a:chExt cx="2918542" cy="4242178"/>
          </a:xfrm>
          <a:effectLst>
            <a:reflection blurRad="203200" stA="62000" endPos="22000" dist="50800" dir="5400000" sy="-100000" algn="bl" rotWithShape="0"/>
          </a:effectLst>
        </p:grpSpPr>
        <p:sp>
          <p:nvSpPr>
            <p:cNvPr id="5" name="Rectangle: Rounded Corners 4">
              <a:extLst>
                <a:ext uri="{FF2B5EF4-FFF2-40B4-BE49-F238E27FC236}">
                  <a16:creationId xmlns:a16="http://schemas.microsoft.com/office/drawing/2014/main" id="{C2EA9EB5-C0AD-5C37-AFD3-205A9978CE59}"/>
                </a:ext>
              </a:extLst>
            </p:cNvPr>
            <p:cNvSpPr/>
            <p:nvPr/>
          </p:nvSpPr>
          <p:spPr>
            <a:xfrm>
              <a:off x="1061482" y="1312582"/>
              <a:ext cx="2918542" cy="4242178"/>
            </a:xfrm>
            <a:prstGeom prst="roundRect">
              <a:avLst>
                <a:gd name="adj" fmla="val 6346"/>
              </a:avLst>
            </a:prstGeom>
            <a:solidFill>
              <a:schemeClr val="bg1"/>
            </a:solidFill>
            <a:effectLst>
              <a:reflection blurRad="850900" stA="52000" endA="300" endPos="12000" dir="5400000" sy="-100000" algn="bl" rotWithShape="0"/>
            </a:effectLst>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74A919D6-D7AE-58C4-B5BE-90F7EF8EBE23}"/>
                </a:ext>
              </a:extLst>
            </p:cNvPr>
            <p:cNvGrpSpPr/>
            <p:nvPr/>
          </p:nvGrpSpPr>
          <p:grpSpPr>
            <a:xfrm>
              <a:off x="1454789" y="1558311"/>
              <a:ext cx="2131929" cy="3750720"/>
              <a:chOff x="1168842" y="1089066"/>
              <a:chExt cx="2377440" cy="4182649"/>
            </a:xfrm>
          </p:grpSpPr>
          <p:pic>
            <p:nvPicPr>
              <p:cNvPr id="9" name="Picture 2">
                <a:extLst>
                  <a:ext uri="{FF2B5EF4-FFF2-40B4-BE49-F238E27FC236}">
                    <a16:creationId xmlns:a16="http://schemas.microsoft.com/office/drawing/2014/main" id="{959478F9-B349-6668-990B-98F6AF472A2A}"/>
                  </a:ext>
                </a:extLst>
              </p:cNvPr>
              <p:cNvPicPr>
                <a:picLocks noChangeAspect="1" noChangeArrowheads="1"/>
              </p:cNvPicPr>
              <p:nvPr/>
            </p:nvPicPr>
            <p:blipFill rotWithShape="1">
              <a:blip r:embed="rId4"/>
              <a:srcRect l="5401" t="57091" r="5201" b="1830"/>
              <a:stretch>
                <a:fillRect/>
              </a:stretch>
            </p:blipFill>
            <p:spPr bwMode="auto">
              <a:xfrm>
                <a:off x="1168842" y="3482274"/>
                <a:ext cx="2377440" cy="178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a:extLst>
                  <a:ext uri="{FF2B5EF4-FFF2-40B4-BE49-F238E27FC236}">
                    <a16:creationId xmlns:a16="http://schemas.microsoft.com/office/drawing/2014/main" id="{1126BDB5-371F-CB4C-E61D-1D1135F790E8}"/>
                  </a:ext>
                </a:extLst>
              </p:cNvPr>
              <p:cNvPicPr>
                <a:picLocks noChangeAspect="1" noChangeArrowheads="1"/>
              </p:cNvPicPr>
              <p:nvPr/>
            </p:nvPicPr>
            <p:blipFill rotWithShape="1">
              <a:blip r:embed="rId4"/>
              <a:srcRect l="3963" t="30803" r="18897" b="43360"/>
              <a:stretch>
                <a:fillRect/>
              </a:stretch>
            </p:blipFill>
            <p:spPr bwMode="auto">
              <a:xfrm>
                <a:off x="1331843" y="2285670"/>
                <a:ext cx="2051437" cy="1125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a16="http://schemas.microsoft.com/office/drawing/2014/main" id="{B94402F5-DCE7-9C36-A720-1FADAA0FF762}"/>
                  </a:ext>
                </a:extLst>
              </p:cNvPr>
              <p:cNvPicPr>
                <a:picLocks noChangeAspect="1" noChangeArrowheads="1"/>
              </p:cNvPicPr>
              <p:nvPr/>
            </p:nvPicPr>
            <p:blipFill rotWithShape="1">
              <a:blip r:embed="rId4"/>
              <a:srcRect l="2160" t="876" r="20700" b="73287"/>
              <a:stretch>
                <a:fillRect/>
              </a:stretch>
            </p:blipFill>
            <p:spPr bwMode="auto">
              <a:xfrm>
                <a:off x="1331843" y="1089066"/>
                <a:ext cx="2051437" cy="1125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6" name="Group 15">
            <a:extLst>
              <a:ext uri="{FF2B5EF4-FFF2-40B4-BE49-F238E27FC236}">
                <a16:creationId xmlns:a16="http://schemas.microsoft.com/office/drawing/2014/main" id="{058E4E92-8982-43C7-3B74-21AD1D50DC5C}"/>
              </a:ext>
            </a:extLst>
          </p:cNvPr>
          <p:cNvGrpSpPr/>
          <p:nvPr/>
        </p:nvGrpSpPr>
        <p:grpSpPr>
          <a:xfrm>
            <a:off x="19154914" y="1596098"/>
            <a:ext cx="2501506" cy="3636006"/>
            <a:chOff x="4373994" y="1312580"/>
            <a:chExt cx="2918542" cy="4242179"/>
          </a:xfrm>
          <a:effectLst>
            <a:reflection blurRad="203200" stA="62000" endPos="22000" dist="50800" dir="5400000" sy="-100000" algn="bl" rotWithShape="0"/>
          </a:effectLst>
        </p:grpSpPr>
        <p:sp>
          <p:nvSpPr>
            <p:cNvPr id="18" name="Rectangle: Rounded Corners 17">
              <a:extLst>
                <a:ext uri="{FF2B5EF4-FFF2-40B4-BE49-F238E27FC236}">
                  <a16:creationId xmlns:a16="http://schemas.microsoft.com/office/drawing/2014/main" id="{7B516C9F-8E03-1158-A2CD-7495DF991C92}"/>
                </a:ext>
              </a:extLst>
            </p:cNvPr>
            <p:cNvSpPr/>
            <p:nvPr/>
          </p:nvSpPr>
          <p:spPr>
            <a:xfrm>
              <a:off x="4373994" y="1312580"/>
              <a:ext cx="2918542" cy="4242179"/>
            </a:xfrm>
            <a:prstGeom prst="roundRect">
              <a:avLst>
                <a:gd name="adj" fmla="val 6346"/>
              </a:avLst>
            </a:prstGeom>
            <a:solidFill>
              <a:schemeClr val="bg1"/>
            </a:solidFill>
            <a:effectLst>
              <a:reflection blurRad="850900" stA="52000" endA="300" endPos="12000" dir="5400000" sy="-100000" algn="bl" rotWithShape="0"/>
            </a:effectLst>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4" name="Picture 3">
              <a:extLst>
                <a:ext uri="{FF2B5EF4-FFF2-40B4-BE49-F238E27FC236}">
                  <a16:creationId xmlns:a16="http://schemas.microsoft.com/office/drawing/2014/main" id="{27016792-4116-962A-F41D-43D10F2D909F}"/>
                </a:ext>
              </a:extLst>
            </p:cNvPr>
            <p:cNvPicPr>
              <a:picLocks noChangeAspect="1" noChangeArrowheads="1"/>
            </p:cNvPicPr>
            <p:nvPr/>
          </p:nvPicPr>
          <p:blipFill rotWithShape="1">
            <a:blip r:embed="rId5"/>
            <a:srcRect l="3148" t="5666" r="6907" b="4336"/>
            <a:stretch>
              <a:fillRect/>
            </a:stretch>
          </p:blipFill>
          <p:spPr bwMode="auto">
            <a:xfrm>
              <a:off x="4669753" y="1822308"/>
              <a:ext cx="2327023" cy="308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7">
            <a:extLst>
              <a:ext uri="{FF2B5EF4-FFF2-40B4-BE49-F238E27FC236}">
                <a16:creationId xmlns:a16="http://schemas.microsoft.com/office/drawing/2014/main" id="{16E6CF6A-1E34-55EB-FEC9-F3388BBDCE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06125" y="5676900"/>
            <a:ext cx="914400" cy="914400"/>
          </a:xfrm>
          <a:prstGeom prst="rect">
            <a:avLst/>
          </a:prstGeom>
        </p:spPr>
      </p:pic>
      <p:sp>
        <p:nvSpPr>
          <p:cNvPr id="3" name="TextBox 2">
            <a:extLst>
              <a:ext uri="{FF2B5EF4-FFF2-40B4-BE49-F238E27FC236}">
                <a16:creationId xmlns:a16="http://schemas.microsoft.com/office/drawing/2014/main" id="{55BEA54A-45B5-AE54-FD25-88BD0F8DAE40}"/>
              </a:ext>
            </a:extLst>
          </p:cNvPr>
          <p:cNvSpPr txBox="1"/>
          <p:nvPr/>
        </p:nvSpPr>
        <p:spPr>
          <a:xfrm>
            <a:off x="6279261" y="5963550"/>
            <a:ext cx="4626864" cy="369332"/>
          </a:xfrm>
          <a:prstGeom prst="rect">
            <a:avLst/>
          </a:prstGeom>
          <a:noFill/>
        </p:spPr>
        <p:txBody>
          <a:bodyPr wrap="square" rtlCol="0">
            <a:spAutoFit/>
          </a:bodyPr>
          <a:lstStyle/>
          <a:p>
            <a:r>
              <a:rPr lang="en-GB" spc="300" dirty="0">
                <a:solidFill>
                  <a:srgbClr val="F73072"/>
                </a:solidFill>
                <a:latin typeface="Ciutadella Bold" pitchFamily="2" charset="0"/>
              </a:rPr>
              <a:t>BRANDSMITHS</a:t>
            </a:r>
            <a:r>
              <a:rPr lang="en-GB" spc="300" dirty="0"/>
              <a:t> </a:t>
            </a:r>
            <a:r>
              <a:rPr lang="en-GB" spc="300" dirty="0">
                <a:solidFill>
                  <a:schemeClr val="bg1"/>
                </a:solidFill>
                <a:latin typeface="Ciutadella" panose="01000000000000000000" pitchFamily="2" charset="0"/>
              </a:rPr>
              <a:t>| BUILT FOR BRANDS</a:t>
            </a:r>
          </a:p>
        </p:txBody>
      </p:sp>
      <p:sp>
        <p:nvSpPr>
          <p:cNvPr id="44" name="TextBox 43">
            <a:extLst>
              <a:ext uri="{FF2B5EF4-FFF2-40B4-BE49-F238E27FC236}">
                <a16:creationId xmlns:a16="http://schemas.microsoft.com/office/drawing/2014/main" id="{69C4E47C-5FF1-13A2-3A14-9CC62632465A}"/>
              </a:ext>
            </a:extLst>
          </p:cNvPr>
          <p:cNvSpPr txBox="1"/>
          <p:nvPr/>
        </p:nvSpPr>
        <p:spPr>
          <a:xfrm>
            <a:off x="1125474" y="-1823389"/>
            <a:ext cx="10612374" cy="769441"/>
          </a:xfrm>
          <a:prstGeom prst="rect">
            <a:avLst/>
          </a:prstGeom>
          <a:noFill/>
        </p:spPr>
        <p:txBody>
          <a:bodyPr wrap="square" rtlCol="0">
            <a:spAutoFit/>
          </a:bodyPr>
          <a:lstStyle/>
          <a:p>
            <a:r>
              <a:rPr lang="en-GB" sz="4400" dirty="0">
                <a:solidFill>
                  <a:schemeClr val="bg1"/>
                </a:solidFill>
                <a:latin typeface="Ciutadella Bold" pitchFamily="2" charset="0"/>
              </a:rPr>
              <a:t>“a thing </a:t>
            </a:r>
            <a:r>
              <a:rPr lang="en-GB" sz="4400" dirty="0">
                <a:solidFill>
                  <a:srgbClr val="F73072"/>
                </a:solidFill>
                <a:latin typeface="Ciutadella Bold" pitchFamily="2" charset="0"/>
              </a:rPr>
              <a:t>to be looked at”</a:t>
            </a:r>
          </a:p>
        </p:txBody>
      </p:sp>
      <p:pic>
        <p:nvPicPr>
          <p:cNvPr id="45" name="Picture 2" descr="A generated image">
            <a:extLst>
              <a:ext uri="{FF2B5EF4-FFF2-40B4-BE49-F238E27FC236}">
                <a16:creationId xmlns:a16="http://schemas.microsoft.com/office/drawing/2014/main" id="{CB18CC55-2FBB-9BF1-9B84-8F876938AC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29077"/>
          <a:stretch>
            <a:fillRect/>
          </a:stretch>
        </p:blipFill>
        <p:spPr bwMode="auto">
          <a:xfrm>
            <a:off x="13990802" y="2010368"/>
            <a:ext cx="4047479" cy="2870590"/>
          </a:xfrm>
          <a:prstGeom prst="roundRect">
            <a:avLst>
              <a:gd name="adj" fmla="val 5391"/>
            </a:avLst>
          </a:prstGeom>
          <a:solidFill>
            <a:srgbClr val="FFFFFF">
              <a:shade val="85000"/>
            </a:srgbClr>
          </a:solidFill>
          <a:ln>
            <a:noFill/>
          </a:ln>
          <a:effectLst>
            <a:reflection blurRad="203200" stA="62000" endPos="22000" dist="50800" dir="5400000" sy="-100000" algn="bl" rotWithShape="0"/>
          </a:effectLst>
        </p:spPr>
      </p:pic>
      <p:pic>
        <p:nvPicPr>
          <p:cNvPr id="22" name="Picture 21">
            <a:extLst>
              <a:ext uri="{FF2B5EF4-FFF2-40B4-BE49-F238E27FC236}">
                <a16:creationId xmlns:a16="http://schemas.microsoft.com/office/drawing/2014/main" id="{12167827-9344-6C99-148A-C45AF19CADC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26774" y="4969056"/>
            <a:ext cx="1179502" cy="1179502"/>
          </a:xfrm>
          <a:prstGeom prst="rect">
            <a:avLst/>
          </a:prstGeom>
        </p:spPr>
      </p:pic>
      <p:sp>
        <p:nvSpPr>
          <p:cNvPr id="17" name="Rectangle: Rounded Corners 16">
            <a:extLst>
              <a:ext uri="{FF2B5EF4-FFF2-40B4-BE49-F238E27FC236}">
                <a16:creationId xmlns:a16="http://schemas.microsoft.com/office/drawing/2014/main" id="{D3AAB97C-F024-297D-FB03-D5AD6C12EE8A}"/>
              </a:ext>
            </a:extLst>
          </p:cNvPr>
          <p:cNvSpPr/>
          <p:nvPr/>
        </p:nvSpPr>
        <p:spPr>
          <a:xfrm>
            <a:off x="1102917" y="7306886"/>
            <a:ext cx="5026151" cy="1454157"/>
          </a:xfrm>
          <a:prstGeom prst="roundRect">
            <a:avLst/>
          </a:prstGeom>
          <a:solidFill>
            <a:srgbClr val="000000">
              <a:alpha val="21961"/>
            </a:srgbClr>
          </a:solidFill>
          <a:ln>
            <a:noFill/>
          </a:ln>
          <a:effectLst>
            <a:reflection blurRad="6350" stA="65000" endPos="19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32AEFB12-AA41-49E8-7153-6107F0781FBC}"/>
              </a:ext>
            </a:extLst>
          </p:cNvPr>
          <p:cNvSpPr txBox="1"/>
          <p:nvPr/>
        </p:nvSpPr>
        <p:spPr>
          <a:xfrm>
            <a:off x="2777579" y="7616346"/>
            <a:ext cx="3211554" cy="830997"/>
          </a:xfrm>
          <a:prstGeom prst="rect">
            <a:avLst/>
          </a:prstGeom>
          <a:noFill/>
        </p:spPr>
        <p:txBody>
          <a:bodyPr wrap="square" rtlCol="0">
            <a:spAutoFit/>
          </a:bodyPr>
          <a:lstStyle/>
          <a:p>
            <a:r>
              <a:rPr lang="en-US" sz="1600" b="1" dirty="0">
                <a:solidFill>
                  <a:schemeClr val="bg1"/>
                </a:solidFill>
                <a:latin typeface="Ciutadella SemiBold" pitchFamily="2" charset="0"/>
                <a:sym typeface="Arimo Bold"/>
              </a:rPr>
              <a:t>AGA RANGEMASTER GROUP LTD V UK INNOVATIONS GROUP LTD [2025] EWCA CIV 1622</a:t>
            </a:r>
            <a:endParaRPr lang="en-GB" sz="1600" b="1" dirty="0">
              <a:solidFill>
                <a:schemeClr val="bg1"/>
              </a:solidFill>
              <a:latin typeface="Ciutadella SemiBold" pitchFamily="2" charset="0"/>
            </a:endParaRPr>
          </a:p>
        </p:txBody>
      </p:sp>
      <p:pic>
        <p:nvPicPr>
          <p:cNvPr id="28" name="Picture 27">
            <a:extLst>
              <a:ext uri="{FF2B5EF4-FFF2-40B4-BE49-F238E27FC236}">
                <a16:creationId xmlns:a16="http://schemas.microsoft.com/office/drawing/2014/main" id="{9244739E-FADE-B102-8D1F-E9A5F90B9A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99618" y="7440034"/>
            <a:ext cx="1183620" cy="1183620"/>
          </a:xfrm>
          <a:prstGeom prst="rect">
            <a:avLst/>
          </a:prstGeom>
        </p:spPr>
      </p:pic>
      <p:sp>
        <p:nvSpPr>
          <p:cNvPr id="29" name="TextBox 28">
            <a:extLst>
              <a:ext uri="{FF2B5EF4-FFF2-40B4-BE49-F238E27FC236}">
                <a16:creationId xmlns:a16="http://schemas.microsoft.com/office/drawing/2014/main" id="{9E87A193-1854-C033-C00D-48E8A63EB698}"/>
              </a:ext>
            </a:extLst>
          </p:cNvPr>
          <p:cNvSpPr txBox="1"/>
          <p:nvPr/>
        </p:nvSpPr>
        <p:spPr>
          <a:xfrm>
            <a:off x="6279261" y="1630010"/>
            <a:ext cx="4210145" cy="338554"/>
          </a:xfrm>
          <a:prstGeom prst="rect">
            <a:avLst/>
          </a:prstGeom>
          <a:noFill/>
        </p:spPr>
        <p:txBody>
          <a:bodyPr wrap="square" rtlCol="0">
            <a:spAutoFit/>
          </a:bodyPr>
          <a:lstStyle/>
          <a:p>
            <a:r>
              <a:rPr lang="en-GB" sz="1600" dirty="0">
                <a:solidFill>
                  <a:srgbClr val="61A3DD"/>
                </a:solidFill>
              </a:rPr>
              <a:t>The assessment: originality only</a:t>
            </a:r>
          </a:p>
        </p:txBody>
      </p:sp>
      <p:sp>
        <p:nvSpPr>
          <p:cNvPr id="33" name="TextBox 32">
            <a:extLst>
              <a:ext uri="{FF2B5EF4-FFF2-40B4-BE49-F238E27FC236}">
                <a16:creationId xmlns:a16="http://schemas.microsoft.com/office/drawing/2014/main" id="{0E5381F5-9EF3-B952-FAEA-9A5CC5164901}"/>
              </a:ext>
            </a:extLst>
          </p:cNvPr>
          <p:cNvSpPr txBox="1"/>
          <p:nvPr/>
        </p:nvSpPr>
        <p:spPr>
          <a:xfrm>
            <a:off x="6279261" y="2383937"/>
            <a:ext cx="4687062" cy="1384995"/>
          </a:xfrm>
          <a:prstGeom prst="rect">
            <a:avLst/>
          </a:prstGeom>
          <a:noFill/>
        </p:spPr>
        <p:txBody>
          <a:bodyPr wrap="square">
            <a:spAutoFit/>
          </a:bodyPr>
          <a:lstStyle/>
          <a:p>
            <a:r>
              <a:rPr lang="en-GB" sz="1400" i="1" dirty="0">
                <a:solidFill>
                  <a:srgbClr val="F0EEF5"/>
                </a:solidFill>
                <a:latin typeface="Ciutadella Light" panose="02000000000000000000" pitchFamily="2" charset="0"/>
                <a:ea typeface="Georgia" pitchFamily="34" charset="-122"/>
                <a:cs typeface="Georgia" pitchFamily="34" charset="-120"/>
              </a:rPr>
              <a:t>“the court considering the question of the originality of that subject matter may take into account the creative process and the author’s intentions, provided that those elements are expressed in that subject matter itself, but it cannot, however, base its assessment decisively on those elements. </a:t>
            </a:r>
          </a:p>
          <a:p>
            <a:r>
              <a:rPr lang="en-GB" sz="1400" dirty="0">
                <a:solidFill>
                  <a:srgbClr val="F0EEF5"/>
                </a:solidFill>
                <a:latin typeface="Ciutadella Light" panose="02000000000000000000" pitchFamily="2" charset="0"/>
                <a:ea typeface="Georgia" pitchFamily="34" charset="-122"/>
                <a:cs typeface="Georgia" pitchFamily="34" charset="-120"/>
              </a:rPr>
              <a:t>(paragraph 75)</a:t>
            </a:r>
          </a:p>
        </p:txBody>
      </p:sp>
      <p:pic>
        <p:nvPicPr>
          <p:cNvPr id="6" name="Picture 5">
            <a:extLst>
              <a:ext uri="{FF2B5EF4-FFF2-40B4-BE49-F238E27FC236}">
                <a16:creationId xmlns:a16="http://schemas.microsoft.com/office/drawing/2014/main" id="{B791CA95-F537-5B5B-7B26-65C5BB0AEF34}"/>
              </a:ext>
            </a:extLst>
          </p:cNvPr>
          <p:cNvPicPr>
            <a:picLocks noChangeAspect="1"/>
          </p:cNvPicPr>
          <p:nvPr/>
        </p:nvPicPr>
        <p:blipFill>
          <a:blip r:embed="rId10">
            <a:extLst>
              <a:ext uri="{28A0092B-C50C-407E-A947-70E740481C1C}">
                <a14:useLocalDpi xmlns:a14="http://schemas.microsoft.com/office/drawing/2010/main" val="0"/>
              </a:ext>
            </a:extLst>
          </a:blip>
          <a:srcRect r="2496"/>
          <a:stretch>
            <a:fillRect/>
          </a:stretch>
        </p:blipFill>
        <p:spPr>
          <a:xfrm>
            <a:off x="0" y="0"/>
            <a:ext cx="667512" cy="6858000"/>
          </a:xfrm>
          <a:prstGeom prst="rect">
            <a:avLst/>
          </a:prstGeom>
        </p:spPr>
      </p:pic>
      <p:grpSp>
        <p:nvGrpSpPr>
          <p:cNvPr id="12" name="Group 11">
            <a:extLst>
              <a:ext uri="{FF2B5EF4-FFF2-40B4-BE49-F238E27FC236}">
                <a16:creationId xmlns:a16="http://schemas.microsoft.com/office/drawing/2014/main" id="{20879BAB-20B7-E2D9-1BED-518687435EE6}"/>
              </a:ext>
            </a:extLst>
          </p:cNvPr>
          <p:cNvGrpSpPr/>
          <p:nvPr/>
        </p:nvGrpSpPr>
        <p:grpSpPr>
          <a:xfrm>
            <a:off x="22316367" y="1606986"/>
            <a:ext cx="2567123" cy="3701317"/>
            <a:chOff x="8069011" y="1422962"/>
            <a:chExt cx="2694757" cy="3885341"/>
          </a:xfrm>
        </p:grpSpPr>
        <p:sp>
          <p:nvSpPr>
            <p:cNvPr id="15" name="Rectangle: Rounded Corners 14">
              <a:extLst>
                <a:ext uri="{FF2B5EF4-FFF2-40B4-BE49-F238E27FC236}">
                  <a16:creationId xmlns:a16="http://schemas.microsoft.com/office/drawing/2014/main" id="{352A46B7-607C-220B-A782-D3B6C867107C}"/>
                </a:ext>
              </a:extLst>
            </p:cNvPr>
            <p:cNvSpPr/>
            <p:nvPr/>
          </p:nvSpPr>
          <p:spPr>
            <a:xfrm>
              <a:off x="8069011" y="1422962"/>
              <a:ext cx="2694757" cy="3885341"/>
            </a:xfrm>
            <a:prstGeom prst="roundRect">
              <a:avLst>
                <a:gd name="adj" fmla="val 6346"/>
              </a:avLst>
            </a:prstGeom>
            <a:solidFill>
              <a:schemeClr val="bg1"/>
            </a:solidFill>
            <a:effectLst>
              <a:reflection blurRad="850900" stA="52000" endA="300" endPos="12000" dir="5400000" sy="-100000" algn="bl" rotWithShape="0"/>
            </a:effectLst>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23" name="Picture 2">
              <a:extLst>
                <a:ext uri="{FF2B5EF4-FFF2-40B4-BE49-F238E27FC236}">
                  <a16:creationId xmlns:a16="http://schemas.microsoft.com/office/drawing/2014/main" id="{B43AD312-523A-907F-83B1-40194E96E68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69032" y="1789657"/>
              <a:ext cx="1894713" cy="1157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4">
              <a:extLst>
                <a:ext uri="{FF2B5EF4-FFF2-40B4-BE49-F238E27FC236}">
                  <a16:creationId xmlns:a16="http://schemas.microsoft.com/office/drawing/2014/main" id="{CEFE615E-E92C-75A5-B320-44AB923B9B2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95352" y="3415249"/>
              <a:ext cx="2266622" cy="1505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318481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E994F-BFB4-525D-8826-FFD1B4FA445F}"/>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D350E2B2-067C-CAA5-D378-ED1AAAC3EE92}"/>
              </a:ext>
            </a:extLst>
          </p:cNvPr>
          <p:cNvSpPr txBox="1"/>
          <p:nvPr/>
        </p:nvSpPr>
        <p:spPr>
          <a:xfrm>
            <a:off x="-10990213" y="1630010"/>
            <a:ext cx="4210145" cy="584775"/>
          </a:xfrm>
          <a:prstGeom prst="rect">
            <a:avLst/>
          </a:prstGeom>
          <a:noFill/>
        </p:spPr>
        <p:txBody>
          <a:bodyPr wrap="square" rtlCol="0">
            <a:spAutoFit/>
          </a:bodyPr>
          <a:lstStyle/>
          <a:p>
            <a:r>
              <a:rPr lang="en-GB" sz="1600" dirty="0">
                <a:solidFill>
                  <a:srgbClr val="61A3DD"/>
                </a:solidFill>
              </a:rPr>
              <a:t>The starting point: there is no exclusion for functional works</a:t>
            </a:r>
            <a:endParaRPr lang="en-GB" sz="1600" dirty="0">
              <a:solidFill>
                <a:srgbClr val="61A3DD"/>
              </a:solidFill>
              <a:latin typeface="Ciutadella" panose="01000000000000000000" pitchFamily="2" charset="0"/>
            </a:endParaRPr>
          </a:p>
        </p:txBody>
      </p:sp>
      <p:sp>
        <p:nvSpPr>
          <p:cNvPr id="34" name="TextBox 33">
            <a:extLst>
              <a:ext uri="{FF2B5EF4-FFF2-40B4-BE49-F238E27FC236}">
                <a16:creationId xmlns:a16="http://schemas.microsoft.com/office/drawing/2014/main" id="{5A693F7C-2001-9818-FB94-FCF5597F16D5}"/>
              </a:ext>
            </a:extLst>
          </p:cNvPr>
          <p:cNvSpPr txBox="1"/>
          <p:nvPr/>
        </p:nvSpPr>
        <p:spPr>
          <a:xfrm>
            <a:off x="-10990213" y="399151"/>
            <a:ext cx="10612374" cy="769441"/>
          </a:xfrm>
          <a:prstGeom prst="rect">
            <a:avLst/>
          </a:prstGeom>
          <a:noFill/>
        </p:spPr>
        <p:txBody>
          <a:bodyPr wrap="square" rtlCol="0">
            <a:spAutoFit/>
          </a:bodyPr>
          <a:lstStyle/>
          <a:p>
            <a:r>
              <a:rPr lang="en-GB" sz="4400" dirty="0">
                <a:solidFill>
                  <a:schemeClr val="bg1"/>
                </a:solidFill>
                <a:latin typeface="Ciutadella Bold" pitchFamily="2" charset="0"/>
              </a:rPr>
              <a:t>Copyright &amp; </a:t>
            </a:r>
            <a:r>
              <a:rPr lang="en-GB" sz="4400" dirty="0">
                <a:solidFill>
                  <a:srgbClr val="F73072"/>
                </a:solidFill>
                <a:latin typeface="Ciutadella Bold" pitchFamily="2" charset="0"/>
              </a:rPr>
              <a:t>applied art/design</a:t>
            </a:r>
          </a:p>
        </p:txBody>
      </p:sp>
      <p:sp>
        <p:nvSpPr>
          <p:cNvPr id="35" name="Rectangle: Rounded Corners 34">
            <a:extLst>
              <a:ext uri="{FF2B5EF4-FFF2-40B4-BE49-F238E27FC236}">
                <a16:creationId xmlns:a16="http://schemas.microsoft.com/office/drawing/2014/main" id="{EF9A685C-E3F1-39E6-2668-101075A71391}"/>
              </a:ext>
            </a:extLst>
          </p:cNvPr>
          <p:cNvSpPr/>
          <p:nvPr/>
        </p:nvSpPr>
        <p:spPr>
          <a:xfrm>
            <a:off x="-10893438" y="4864608"/>
            <a:ext cx="3666744" cy="1454157"/>
          </a:xfrm>
          <a:prstGeom prst="roundRect">
            <a:avLst/>
          </a:prstGeom>
          <a:solidFill>
            <a:srgbClr val="000000">
              <a:alpha val="21961"/>
            </a:srgbClr>
          </a:solidFill>
          <a:ln>
            <a:noFill/>
          </a:ln>
          <a:effectLst>
            <a:reflection blurRad="6350" stA="65000" endPos="19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B4C4173A-5546-3616-81BF-D25833AA0F70}"/>
              </a:ext>
            </a:extLst>
          </p:cNvPr>
          <p:cNvSpPr txBox="1"/>
          <p:nvPr/>
        </p:nvSpPr>
        <p:spPr>
          <a:xfrm>
            <a:off x="-9194665" y="5300759"/>
            <a:ext cx="1834174" cy="584775"/>
          </a:xfrm>
          <a:prstGeom prst="rect">
            <a:avLst/>
          </a:prstGeom>
          <a:noFill/>
        </p:spPr>
        <p:txBody>
          <a:bodyPr wrap="square" rtlCol="0">
            <a:spAutoFit/>
          </a:bodyPr>
          <a:lstStyle/>
          <a:p>
            <a:r>
              <a:rPr lang="en-US" sz="1600" b="1" dirty="0">
                <a:solidFill>
                  <a:schemeClr val="bg1"/>
                </a:solidFill>
                <a:latin typeface="Ciutadella SemiBold" pitchFamily="2" charset="0"/>
                <a:sym typeface="Arimo Bold"/>
              </a:rPr>
              <a:t>Mio (C580/23) and </a:t>
            </a:r>
            <a:r>
              <a:rPr lang="en-US" sz="1600" b="1" dirty="0" err="1">
                <a:solidFill>
                  <a:schemeClr val="bg1"/>
                </a:solidFill>
                <a:latin typeface="Ciutadella SemiBold" pitchFamily="2" charset="0"/>
                <a:sym typeface="Arimo Bold"/>
              </a:rPr>
              <a:t>Konektra</a:t>
            </a:r>
            <a:r>
              <a:rPr lang="en-US" sz="1600" b="1" dirty="0">
                <a:solidFill>
                  <a:schemeClr val="bg1"/>
                </a:solidFill>
                <a:latin typeface="Ciutadella SemiBold" pitchFamily="2" charset="0"/>
                <a:sym typeface="Arimo Bold"/>
              </a:rPr>
              <a:t> (C795/23</a:t>
            </a:r>
            <a:endParaRPr lang="en-GB" sz="1600" b="1" dirty="0">
              <a:solidFill>
                <a:schemeClr val="bg1"/>
              </a:solidFill>
              <a:latin typeface="Ciutadella SemiBold" pitchFamily="2" charset="0"/>
            </a:endParaRPr>
          </a:p>
        </p:txBody>
      </p:sp>
      <p:sp>
        <p:nvSpPr>
          <p:cNvPr id="10" name="TextBox 9">
            <a:extLst>
              <a:ext uri="{FF2B5EF4-FFF2-40B4-BE49-F238E27FC236}">
                <a16:creationId xmlns:a16="http://schemas.microsoft.com/office/drawing/2014/main" id="{C27A14C9-FA7D-2C3D-CC89-580C5714FDA5}"/>
              </a:ext>
            </a:extLst>
          </p:cNvPr>
          <p:cNvSpPr txBox="1"/>
          <p:nvPr/>
        </p:nvSpPr>
        <p:spPr>
          <a:xfrm>
            <a:off x="973074" y="399151"/>
            <a:ext cx="10612374" cy="769441"/>
          </a:xfrm>
          <a:prstGeom prst="rect">
            <a:avLst/>
          </a:prstGeom>
          <a:noFill/>
        </p:spPr>
        <p:txBody>
          <a:bodyPr wrap="square" rtlCol="0">
            <a:spAutoFit/>
          </a:bodyPr>
          <a:lstStyle/>
          <a:p>
            <a:r>
              <a:rPr lang="en-GB" sz="4400" dirty="0">
                <a:solidFill>
                  <a:srgbClr val="F73072"/>
                </a:solidFill>
                <a:latin typeface="Ciutadella Bold" pitchFamily="2" charset="0"/>
              </a:rPr>
              <a:t>“a thing to be looked at”</a:t>
            </a:r>
          </a:p>
        </p:txBody>
      </p:sp>
      <p:pic>
        <p:nvPicPr>
          <p:cNvPr id="38" name="Picture 2" descr="A generated image">
            <a:extLst>
              <a:ext uri="{FF2B5EF4-FFF2-40B4-BE49-F238E27FC236}">
                <a16:creationId xmlns:a16="http://schemas.microsoft.com/office/drawing/2014/main" id="{84B784FE-2EF2-84D7-86AE-09BC053624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9077"/>
          <a:stretch>
            <a:fillRect/>
          </a:stretch>
        </p:blipFill>
        <p:spPr bwMode="auto">
          <a:xfrm>
            <a:off x="3974392" y="1441754"/>
            <a:ext cx="4609737" cy="3269360"/>
          </a:xfrm>
          <a:prstGeom prst="roundRect">
            <a:avLst>
              <a:gd name="adj" fmla="val 5391"/>
            </a:avLst>
          </a:prstGeom>
          <a:solidFill>
            <a:srgbClr val="FFFFFF">
              <a:shade val="85000"/>
            </a:srgbClr>
          </a:solidFill>
          <a:ln>
            <a:noFill/>
          </a:ln>
          <a:effectLst>
            <a:reflection blurRad="203200" stA="62000" endPos="22000" dist="50800" dir="5400000" sy="-100000" algn="bl" rotWithShape="0"/>
          </a:effectLst>
        </p:spPr>
      </p:pic>
      <p:grpSp>
        <p:nvGrpSpPr>
          <p:cNvPr id="40" name="Group 4">
            <a:extLst>
              <a:ext uri="{FF2B5EF4-FFF2-40B4-BE49-F238E27FC236}">
                <a16:creationId xmlns:a16="http://schemas.microsoft.com/office/drawing/2014/main" id="{408BE456-AAC5-1103-DD59-9D157ABA9236}"/>
              </a:ext>
            </a:extLst>
          </p:cNvPr>
          <p:cNvGrpSpPr/>
          <p:nvPr/>
        </p:nvGrpSpPr>
        <p:grpSpPr>
          <a:xfrm>
            <a:off x="13873355" y="1968564"/>
            <a:ext cx="3448752" cy="3708336"/>
            <a:chOff x="-8836406" y="1733931"/>
            <a:chExt cx="10771632" cy="11582400"/>
          </a:xfrm>
          <a:effectLst>
            <a:reflection blurRad="203200" stA="62000" endPos="22000" dist="50800" dir="5400000" sy="-100000" algn="bl" rotWithShape="0"/>
          </a:effectLst>
        </p:grpSpPr>
        <p:sp>
          <p:nvSpPr>
            <p:cNvPr id="41" name="Freeform 5">
              <a:extLst>
                <a:ext uri="{FF2B5EF4-FFF2-40B4-BE49-F238E27FC236}">
                  <a16:creationId xmlns:a16="http://schemas.microsoft.com/office/drawing/2014/main" id="{A93EDBC2-65E0-20A9-E0FA-F5090295BA4D}"/>
                </a:ext>
              </a:extLst>
            </p:cNvPr>
            <p:cNvSpPr/>
            <p:nvPr/>
          </p:nvSpPr>
          <p:spPr>
            <a:xfrm>
              <a:off x="-8836406" y="1733931"/>
              <a:ext cx="10771632" cy="11582400"/>
            </a:xfrm>
            <a:prstGeom prst="roundRect">
              <a:avLst>
                <a:gd name="adj" fmla="val 3990"/>
              </a:avLst>
            </a:prstGeom>
            <a:blipFill>
              <a:blip r:embed="rId3"/>
              <a:stretch>
                <a:fillRect l="-50" r="-50"/>
              </a:stretch>
            </a:blipFill>
          </p:spPr>
          <p:txBody>
            <a:bodyPr/>
            <a:lstStyle/>
            <a:p>
              <a:endParaRPr lang="en-GB" dirty="0"/>
            </a:p>
          </p:txBody>
        </p:sp>
      </p:grpSp>
      <p:pic>
        <p:nvPicPr>
          <p:cNvPr id="29" name="Picture 28">
            <a:extLst>
              <a:ext uri="{FF2B5EF4-FFF2-40B4-BE49-F238E27FC236}">
                <a16:creationId xmlns:a16="http://schemas.microsoft.com/office/drawing/2014/main" id="{13EF29DA-C906-749A-78AD-103BD6457F91}"/>
              </a:ext>
            </a:extLst>
          </p:cNvPr>
          <p:cNvPicPr>
            <a:picLocks noChangeAspect="1"/>
          </p:cNvPicPr>
          <p:nvPr/>
        </p:nvPicPr>
        <p:blipFill>
          <a:blip r:embed="rId4">
            <a:extLst>
              <a:ext uri="{28A0092B-C50C-407E-A947-70E740481C1C}">
                <a14:useLocalDpi xmlns:a14="http://schemas.microsoft.com/office/drawing/2010/main" val="0"/>
              </a:ext>
            </a:extLst>
          </a:blip>
          <a:srcRect l="13063" b="50000"/>
          <a:stretch>
            <a:fillRect/>
          </a:stretch>
        </p:blipFill>
        <p:spPr>
          <a:xfrm rot="3051752">
            <a:off x="11685005" y="136176"/>
            <a:ext cx="2370392" cy="2366171"/>
          </a:xfrm>
          <a:prstGeom prst="rect">
            <a:avLst/>
          </a:prstGeom>
        </p:spPr>
      </p:pic>
      <p:pic>
        <p:nvPicPr>
          <p:cNvPr id="30" name="Picture 29">
            <a:extLst>
              <a:ext uri="{FF2B5EF4-FFF2-40B4-BE49-F238E27FC236}">
                <a16:creationId xmlns:a16="http://schemas.microsoft.com/office/drawing/2014/main" id="{D7B1F268-B954-44E6-BB2F-9402740AC445}"/>
              </a:ext>
            </a:extLst>
          </p:cNvPr>
          <p:cNvPicPr>
            <a:picLocks noChangeAspect="1"/>
          </p:cNvPicPr>
          <p:nvPr/>
        </p:nvPicPr>
        <p:blipFill>
          <a:blip r:embed="rId4">
            <a:extLst>
              <a:ext uri="{28A0092B-C50C-407E-A947-70E740481C1C}">
                <a14:useLocalDpi xmlns:a14="http://schemas.microsoft.com/office/drawing/2010/main" val="0"/>
              </a:ext>
            </a:extLst>
          </a:blip>
          <a:srcRect l="-6857" t="51876" r="19920" b="-1876"/>
          <a:stretch>
            <a:fillRect/>
          </a:stretch>
        </p:blipFill>
        <p:spPr>
          <a:xfrm rot="3158451">
            <a:off x="9887996" y="-1515593"/>
            <a:ext cx="2370392" cy="2366171"/>
          </a:xfrm>
          <a:prstGeom prst="rect">
            <a:avLst/>
          </a:prstGeom>
        </p:spPr>
      </p:pic>
      <p:pic>
        <p:nvPicPr>
          <p:cNvPr id="2" name="Picture 1">
            <a:extLst>
              <a:ext uri="{FF2B5EF4-FFF2-40B4-BE49-F238E27FC236}">
                <a16:creationId xmlns:a16="http://schemas.microsoft.com/office/drawing/2014/main" id="{22BB592C-14EF-7802-3AC3-7AA24BB4F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07964" y="4969056"/>
            <a:ext cx="1179502" cy="1179502"/>
          </a:xfrm>
          <a:prstGeom prst="rect">
            <a:avLst/>
          </a:prstGeom>
        </p:spPr>
      </p:pic>
      <p:sp>
        <p:nvSpPr>
          <p:cNvPr id="13" name="Rectangle: Rounded Corners 12">
            <a:extLst>
              <a:ext uri="{FF2B5EF4-FFF2-40B4-BE49-F238E27FC236}">
                <a16:creationId xmlns:a16="http://schemas.microsoft.com/office/drawing/2014/main" id="{AF0F4B68-ADC1-0233-75E8-7EE13EE163D6}"/>
              </a:ext>
            </a:extLst>
          </p:cNvPr>
          <p:cNvSpPr/>
          <p:nvPr/>
        </p:nvSpPr>
        <p:spPr>
          <a:xfrm>
            <a:off x="1069848" y="4864608"/>
            <a:ext cx="5026151" cy="1454157"/>
          </a:xfrm>
          <a:prstGeom prst="roundRect">
            <a:avLst/>
          </a:prstGeom>
          <a:solidFill>
            <a:srgbClr val="000000">
              <a:alpha val="21961"/>
            </a:srgbClr>
          </a:solidFill>
          <a:ln>
            <a:noFill/>
          </a:ln>
          <a:effectLst>
            <a:reflection blurRad="6350" stA="65000" endPos="19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173D48B8-5CDD-635E-DCD6-6A3E0BFED0A1}"/>
              </a:ext>
            </a:extLst>
          </p:cNvPr>
          <p:cNvSpPr txBox="1"/>
          <p:nvPr/>
        </p:nvSpPr>
        <p:spPr>
          <a:xfrm>
            <a:off x="2744510" y="5174068"/>
            <a:ext cx="3211554" cy="830997"/>
          </a:xfrm>
          <a:prstGeom prst="rect">
            <a:avLst/>
          </a:prstGeom>
          <a:noFill/>
        </p:spPr>
        <p:txBody>
          <a:bodyPr wrap="square" rtlCol="0">
            <a:spAutoFit/>
          </a:bodyPr>
          <a:lstStyle/>
          <a:p>
            <a:r>
              <a:rPr lang="en-US" sz="1600" b="1" dirty="0">
                <a:solidFill>
                  <a:schemeClr val="bg1"/>
                </a:solidFill>
                <a:latin typeface="Ciutadella SemiBold" pitchFamily="2" charset="0"/>
                <a:sym typeface="Arimo Bold"/>
              </a:rPr>
              <a:t>AGA RANGEMASTER GROUP LTD V UK INNOVATIONS GROUP LTD [2025] EWCA CIV 1622</a:t>
            </a:r>
            <a:endParaRPr lang="en-GB" sz="1600" b="1" dirty="0">
              <a:solidFill>
                <a:schemeClr val="bg1"/>
              </a:solidFill>
              <a:latin typeface="Ciutadella SemiBold" pitchFamily="2" charset="0"/>
            </a:endParaRPr>
          </a:p>
        </p:txBody>
      </p:sp>
      <p:pic>
        <p:nvPicPr>
          <p:cNvPr id="16" name="Picture 15">
            <a:extLst>
              <a:ext uri="{FF2B5EF4-FFF2-40B4-BE49-F238E27FC236}">
                <a16:creationId xmlns:a16="http://schemas.microsoft.com/office/drawing/2014/main" id="{0BFDCB5E-C4C7-53B6-EAE7-FF06E74567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6549" y="4997756"/>
            <a:ext cx="1183620" cy="1183620"/>
          </a:xfrm>
          <a:prstGeom prst="rect">
            <a:avLst/>
          </a:prstGeom>
        </p:spPr>
      </p:pic>
      <p:sp>
        <p:nvSpPr>
          <p:cNvPr id="17" name="TextBox 16">
            <a:extLst>
              <a:ext uri="{FF2B5EF4-FFF2-40B4-BE49-F238E27FC236}">
                <a16:creationId xmlns:a16="http://schemas.microsoft.com/office/drawing/2014/main" id="{A5FE3D87-4ECC-CE1A-5E79-0C4D868E5B79}"/>
              </a:ext>
            </a:extLst>
          </p:cNvPr>
          <p:cNvSpPr txBox="1"/>
          <p:nvPr/>
        </p:nvSpPr>
        <p:spPr>
          <a:xfrm>
            <a:off x="-5369219" y="1630010"/>
            <a:ext cx="4210145" cy="338554"/>
          </a:xfrm>
          <a:prstGeom prst="rect">
            <a:avLst/>
          </a:prstGeom>
          <a:noFill/>
        </p:spPr>
        <p:txBody>
          <a:bodyPr wrap="square" rtlCol="0">
            <a:spAutoFit/>
          </a:bodyPr>
          <a:lstStyle/>
          <a:p>
            <a:r>
              <a:rPr lang="en-GB" sz="1600" dirty="0">
                <a:solidFill>
                  <a:srgbClr val="61A3DD"/>
                </a:solidFill>
              </a:rPr>
              <a:t>The assessment: originality only</a:t>
            </a:r>
          </a:p>
        </p:txBody>
      </p:sp>
      <p:sp>
        <p:nvSpPr>
          <p:cNvPr id="19" name="TextBox 18">
            <a:extLst>
              <a:ext uri="{FF2B5EF4-FFF2-40B4-BE49-F238E27FC236}">
                <a16:creationId xmlns:a16="http://schemas.microsoft.com/office/drawing/2014/main" id="{B86DDDD4-3E45-AD8E-F64E-621E8CBAF9E8}"/>
              </a:ext>
            </a:extLst>
          </p:cNvPr>
          <p:cNvSpPr txBox="1"/>
          <p:nvPr/>
        </p:nvSpPr>
        <p:spPr>
          <a:xfrm>
            <a:off x="-10893438" y="2383937"/>
            <a:ext cx="4687062" cy="2246769"/>
          </a:xfrm>
          <a:prstGeom prst="rect">
            <a:avLst/>
          </a:prstGeom>
          <a:noFill/>
        </p:spPr>
        <p:txBody>
          <a:bodyPr wrap="square">
            <a:spAutoFit/>
          </a:bodyPr>
          <a:lstStyle/>
          <a:p>
            <a:r>
              <a:rPr lang="en-US" sz="1400" i="1" dirty="0">
                <a:solidFill>
                  <a:srgbClr val="F0EEF5"/>
                </a:solidFill>
                <a:latin typeface="Ciutadella Light" panose="02000000000000000000" pitchFamily="2" charset="0"/>
                <a:ea typeface="Georgia" pitchFamily="34" charset="-122"/>
                <a:cs typeface="Georgia" pitchFamily="34" charset="-120"/>
              </a:rPr>
              <a:t>“Although the protection reserved for designs and the protection ensured by copyright are not mutually exclusive… and may be granted cumulatively to the same subject matter, that concurrent protection is limited to certain situations…, since an author is deemed to create a unique work bearing the imprint of his or her personality, which, as such, is protected in accordance with Directive 2001/29. However, there is no relationship of rule and exception between the protection reserved for designs and the protection ensured by copyright.” </a:t>
            </a:r>
            <a:r>
              <a:rPr lang="en-US" sz="1400" dirty="0">
                <a:solidFill>
                  <a:srgbClr val="F0EEF5"/>
                </a:solidFill>
                <a:latin typeface="Ciutadella Light" panose="02000000000000000000" pitchFamily="2" charset="0"/>
                <a:ea typeface="Georgia" pitchFamily="34" charset="-122"/>
                <a:cs typeface="Georgia" pitchFamily="34" charset="-120"/>
              </a:rPr>
              <a:t>(paragraph 55-56)</a:t>
            </a:r>
            <a:endParaRPr lang="en-GB" sz="1400" dirty="0">
              <a:latin typeface="Ciutadella Light" panose="02000000000000000000" pitchFamily="2" charset="0"/>
            </a:endParaRPr>
          </a:p>
        </p:txBody>
      </p:sp>
      <p:sp>
        <p:nvSpPr>
          <p:cNvPr id="20" name="TextBox 19">
            <a:extLst>
              <a:ext uri="{FF2B5EF4-FFF2-40B4-BE49-F238E27FC236}">
                <a16:creationId xmlns:a16="http://schemas.microsoft.com/office/drawing/2014/main" id="{3D9FFE62-3231-5265-FA1C-B75D2A504AFB}"/>
              </a:ext>
            </a:extLst>
          </p:cNvPr>
          <p:cNvSpPr txBox="1"/>
          <p:nvPr/>
        </p:nvSpPr>
        <p:spPr>
          <a:xfrm>
            <a:off x="-5587251" y="2383937"/>
            <a:ext cx="4687062" cy="1384995"/>
          </a:xfrm>
          <a:prstGeom prst="rect">
            <a:avLst/>
          </a:prstGeom>
          <a:noFill/>
        </p:spPr>
        <p:txBody>
          <a:bodyPr wrap="square">
            <a:spAutoFit/>
          </a:bodyPr>
          <a:lstStyle/>
          <a:p>
            <a:r>
              <a:rPr lang="en-GB" sz="1400" i="1" dirty="0">
                <a:solidFill>
                  <a:srgbClr val="F0EEF5"/>
                </a:solidFill>
                <a:latin typeface="Ciutadella Light" panose="02000000000000000000" pitchFamily="2" charset="0"/>
                <a:ea typeface="Georgia" pitchFamily="34" charset="-122"/>
                <a:cs typeface="Georgia" pitchFamily="34" charset="-120"/>
              </a:rPr>
              <a:t>“the court considering the question of the originality of that subject matter may take into account the creative process and the author’s intentions, provided that those elements are expressed in that subject matter itself, but it cannot, however, base its assessment decisively on those elements. </a:t>
            </a:r>
          </a:p>
          <a:p>
            <a:r>
              <a:rPr lang="en-GB" sz="1400" dirty="0">
                <a:solidFill>
                  <a:srgbClr val="F0EEF5"/>
                </a:solidFill>
                <a:latin typeface="Ciutadella Light" panose="02000000000000000000" pitchFamily="2" charset="0"/>
                <a:ea typeface="Georgia" pitchFamily="34" charset="-122"/>
                <a:cs typeface="Georgia" pitchFamily="34" charset="-120"/>
              </a:rPr>
              <a:t>(paragraph 75)</a:t>
            </a:r>
          </a:p>
        </p:txBody>
      </p:sp>
      <p:pic>
        <p:nvPicPr>
          <p:cNvPr id="6" name="Picture 5">
            <a:extLst>
              <a:ext uri="{FF2B5EF4-FFF2-40B4-BE49-F238E27FC236}">
                <a16:creationId xmlns:a16="http://schemas.microsoft.com/office/drawing/2014/main" id="{C6F3C7E4-EC62-A550-1A06-5D237F96DB80}"/>
              </a:ext>
            </a:extLst>
          </p:cNvPr>
          <p:cNvPicPr>
            <a:picLocks noChangeAspect="1"/>
          </p:cNvPicPr>
          <p:nvPr/>
        </p:nvPicPr>
        <p:blipFill>
          <a:blip r:embed="rId7">
            <a:extLst>
              <a:ext uri="{28A0092B-C50C-407E-A947-70E740481C1C}">
                <a14:useLocalDpi xmlns:a14="http://schemas.microsoft.com/office/drawing/2010/main" val="0"/>
              </a:ext>
            </a:extLst>
          </a:blip>
          <a:srcRect r="2496"/>
          <a:stretch>
            <a:fillRect/>
          </a:stretch>
        </p:blipFill>
        <p:spPr>
          <a:xfrm>
            <a:off x="0" y="0"/>
            <a:ext cx="667512" cy="6858000"/>
          </a:xfrm>
          <a:prstGeom prst="rect">
            <a:avLst/>
          </a:prstGeom>
        </p:spPr>
      </p:pic>
      <p:pic>
        <p:nvPicPr>
          <p:cNvPr id="4" name="Picture 3">
            <a:extLst>
              <a:ext uri="{FF2B5EF4-FFF2-40B4-BE49-F238E27FC236}">
                <a16:creationId xmlns:a16="http://schemas.microsoft.com/office/drawing/2014/main" id="{5036537A-D518-6173-C2CA-2C6A2E309A4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06125" y="5676900"/>
            <a:ext cx="914400" cy="914400"/>
          </a:xfrm>
          <a:prstGeom prst="rect">
            <a:avLst/>
          </a:prstGeom>
        </p:spPr>
      </p:pic>
      <p:sp>
        <p:nvSpPr>
          <p:cNvPr id="5" name="TextBox 4">
            <a:extLst>
              <a:ext uri="{FF2B5EF4-FFF2-40B4-BE49-F238E27FC236}">
                <a16:creationId xmlns:a16="http://schemas.microsoft.com/office/drawing/2014/main" id="{12A864C2-E38C-7A3C-5283-839436C335A3}"/>
              </a:ext>
            </a:extLst>
          </p:cNvPr>
          <p:cNvSpPr txBox="1"/>
          <p:nvPr/>
        </p:nvSpPr>
        <p:spPr>
          <a:xfrm>
            <a:off x="6279261" y="5963550"/>
            <a:ext cx="4626864" cy="369332"/>
          </a:xfrm>
          <a:prstGeom prst="rect">
            <a:avLst/>
          </a:prstGeom>
          <a:noFill/>
        </p:spPr>
        <p:txBody>
          <a:bodyPr wrap="square" rtlCol="0">
            <a:spAutoFit/>
          </a:bodyPr>
          <a:lstStyle/>
          <a:p>
            <a:r>
              <a:rPr lang="en-GB" spc="300" dirty="0">
                <a:solidFill>
                  <a:srgbClr val="F73072"/>
                </a:solidFill>
                <a:latin typeface="Ciutadella Bold" pitchFamily="2" charset="0"/>
              </a:rPr>
              <a:t>BRANDSMITHS</a:t>
            </a:r>
            <a:r>
              <a:rPr lang="en-GB" spc="300" dirty="0"/>
              <a:t> </a:t>
            </a:r>
            <a:r>
              <a:rPr lang="en-GB" spc="300" dirty="0">
                <a:solidFill>
                  <a:schemeClr val="bg1"/>
                </a:solidFill>
                <a:latin typeface="Ciutadella" panose="01000000000000000000" pitchFamily="2" charset="0"/>
              </a:rPr>
              <a:t>| BUILT FOR BRANDS</a:t>
            </a:r>
          </a:p>
        </p:txBody>
      </p:sp>
    </p:spTree>
    <p:extLst>
      <p:ext uri="{BB962C8B-B14F-4D97-AF65-F5344CB8AC3E}">
        <p14:creationId xmlns:p14="http://schemas.microsoft.com/office/powerpoint/2010/main" val="7324348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D3698-EF13-234C-3BAA-75C80D66A94D}"/>
            </a:ext>
          </a:extLst>
        </p:cNvPr>
        <p:cNvGrpSpPr/>
        <p:nvPr/>
      </p:nvGrpSpPr>
      <p:grpSpPr>
        <a:xfrm>
          <a:off x="0" y="0"/>
          <a:ext cx="0" cy="0"/>
          <a:chOff x="0" y="0"/>
          <a:chExt cx="0" cy="0"/>
        </a:xfrm>
      </p:grpSpPr>
      <p:pic>
        <p:nvPicPr>
          <p:cNvPr id="29" name="Picture 28">
            <a:extLst>
              <a:ext uri="{FF2B5EF4-FFF2-40B4-BE49-F238E27FC236}">
                <a16:creationId xmlns:a16="http://schemas.microsoft.com/office/drawing/2014/main" id="{95D9898B-89D6-1CDE-F891-7A3B5F1F3075}"/>
              </a:ext>
            </a:extLst>
          </p:cNvPr>
          <p:cNvPicPr>
            <a:picLocks noChangeAspect="1"/>
          </p:cNvPicPr>
          <p:nvPr/>
        </p:nvPicPr>
        <p:blipFill>
          <a:blip r:embed="rId2">
            <a:extLst>
              <a:ext uri="{28A0092B-C50C-407E-A947-70E740481C1C}">
                <a14:useLocalDpi xmlns:a14="http://schemas.microsoft.com/office/drawing/2010/main" val="0"/>
              </a:ext>
            </a:extLst>
          </a:blip>
          <a:srcRect l="13063" b="50000"/>
          <a:stretch>
            <a:fillRect/>
          </a:stretch>
        </p:blipFill>
        <p:spPr>
          <a:xfrm rot="19199448">
            <a:off x="11685005" y="136176"/>
            <a:ext cx="2370392" cy="2366171"/>
          </a:xfrm>
          <a:prstGeom prst="rect">
            <a:avLst/>
          </a:prstGeom>
        </p:spPr>
      </p:pic>
      <p:pic>
        <p:nvPicPr>
          <p:cNvPr id="30" name="Picture 29">
            <a:extLst>
              <a:ext uri="{FF2B5EF4-FFF2-40B4-BE49-F238E27FC236}">
                <a16:creationId xmlns:a16="http://schemas.microsoft.com/office/drawing/2014/main" id="{EA97EE39-75BF-E414-E5B9-1D8FA8801070}"/>
              </a:ext>
            </a:extLst>
          </p:cNvPr>
          <p:cNvPicPr>
            <a:picLocks noChangeAspect="1"/>
          </p:cNvPicPr>
          <p:nvPr/>
        </p:nvPicPr>
        <p:blipFill>
          <a:blip r:embed="rId2">
            <a:extLst>
              <a:ext uri="{28A0092B-C50C-407E-A947-70E740481C1C}">
                <a14:useLocalDpi xmlns:a14="http://schemas.microsoft.com/office/drawing/2010/main" val="0"/>
              </a:ext>
            </a:extLst>
          </a:blip>
          <a:srcRect l="-6857" t="51876" r="19920" b="-1876"/>
          <a:stretch>
            <a:fillRect/>
          </a:stretch>
        </p:blipFill>
        <p:spPr>
          <a:xfrm rot="19317665">
            <a:off x="9887996" y="-1515593"/>
            <a:ext cx="2370392" cy="2366171"/>
          </a:xfrm>
          <a:prstGeom prst="rect">
            <a:avLst/>
          </a:prstGeom>
        </p:spPr>
      </p:pic>
      <p:sp>
        <p:nvSpPr>
          <p:cNvPr id="10" name="TextBox 9">
            <a:extLst>
              <a:ext uri="{FF2B5EF4-FFF2-40B4-BE49-F238E27FC236}">
                <a16:creationId xmlns:a16="http://schemas.microsoft.com/office/drawing/2014/main" id="{01D53103-6843-CC5A-538A-546803FAB937}"/>
              </a:ext>
            </a:extLst>
          </p:cNvPr>
          <p:cNvSpPr txBox="1"/>
          <p:nvPr/>
        </p:nvSpPr>
        <p:spPr>
          <a:xfrm>
            <a:off x="973074" y="399151"/>
            <a:ext cx="10612374" cy="769441"/>
          </a:xfrm>
          <a:prstGeom prst="rect">
            <a:avLst/>
          </a:prstGeom>
          <a:noFill/>
        </p:spPr>
        <p:txBody>
          <a:bodyPr wrap="square" rtlCol="0">
            <a:spAutoFit/>
          </a:bodyPr>
          <a:lstStyle/>
          <a:p>
            <a:r>
              <a:rPr lang="en-GB" sz="4400" dirty="0">
                <a:solidFill>
                  <a:srgbClr val="F73072"/>
                </a:solidFill>
                <a:latin typeface="Ciutadella Bold" pitchFamily="2" charset="0"/>
              </a:rPr>
              <a:t>“a thing to be looked at”</a:t>
            </a:r>
          </a:p>
        </p:txBody>
      </p:sp>
      <p:pic>
        <p:nvPicPr>
          <p:cNvPr id="8" name="Picture 7">
            <a:extLst>
              <a:ext uri="{FF2B5EF4-FFF2-40B4-BE49-F238E27FC236}">
                <a16:creationId xmlns:a16="http://schemas.microsoft.com/office/drawing/2014/main" id="{833677AC-1063-F3A0-2F54-17BF07E5F8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6125" y="5676900"/>
            <a:ext cx="914400" cy="914400"/>
          </a:xfrm>
          <a:prstGeom prst="rect">
            <a:avLst/>
          </a:prstGeom>
        </p:spPr>
      </p:pic>
      <p:sp>
        <p:nvSpPr>
          <p:cNvPr id="3" name="TextBox 2">
            <a:extLst>
              <a:ext uri="{FF2B5EF4-FFF2-40B4-BE49-F238E27FC236}">
                <a16:creationId xmlns:a16="http://schemas.microsoft.com/office/drawing/2014/main" id="{E38F45A1-C422-DE6B-5E3D-28EF9BFD7AFD}"/>
              </a:ext>
            </a:extLst>
          </p:cNvPr>
          <p:cNvSpPr txBox="1"/>
          <p:nvPr/>
        </p:nvSpPr>
        <p:spPr>
          <a:xfrm>
            <a:off x="6279261" y="5949434"/>
            <a:ext cx="4626864" cy="369332"/>
          </a:xfrm>
          <a:prstGeom prst="rect">
            <a:avLst/>
          </a:prstGeom>
          <a:noFill/>
        </p:spPr>
        <p:txBody>
          <a:bodyPr wrap="square" rtlCol="0">
            <a:spAutoFit/>
          </a:bodyPr>
          <a:lstStyle/>
          <a:p>
            <a:r>
              <a:rPr lang="en-GB" spc="300" dirty="0">
                <a:solidFill>
                  <a:srgbClr val="F73072"/>
                </a:solidFill>
                <a:latin typeface="Ciutadella Bold" pitchFamily="2" charset="0"/>
              </a:rPr>
              <a:t>BRANDSMITHS</a:t>
            </a:r>
            <a:r>
              <a:rPr lang="en-GB" spc="300" dirty="0"/>
              <a:t> </a:t>
            </a:r>
            <a:r>
              <a:rPr lang="en-GB" spc="300" dirty="0">
                <a:solidFill>
                  <a:schemeClr val="bg1"/>
                </a:solidFill>
                <a:latin typeface="Ciutadella" panose="01000000000000000000" pitchFamily="2" charset="0"/>
              </a:rPr>
              <a:t>| BUILT FOR BRANDS</a:t>
            </a:r>
          </a:p>
        </p:txBody>
      </p:sp>
      <p:grpSp>
        <p:nvGrpSpPr>
          <p:cNvPr id="12" name="Group 4">
            <a:extLst>
              <a:ext uri="{FF2B5EF4-FFF2-40B4-BE49-F238E27FC236}">
                <a16:creationId xmlns:a16="http://schemas.microsoft.com/office/drawing/2014/main" id="{B0F2335D-A3B7-2F91-4E7C-51B3DFCB5036}"/>
              </a:ext>
            </a:extLst>
          </p:cNvPr>
          <p:cNvGrpSpPr/>
          <p:nvPr/>
        </p:nvGrpSpPr>
        <p:grpSpPr>
          <a:xfrm>
            <a:off x="6700184" y="1329596"/>
            <a:ext cx="3785018" cy="4069913"/>
            <a:chOff x="-8836406" y="1733931"/>
            <a:chExt cx="10771632" cy="11582400"/>
          </a:xfrm>
          <a:effectLst>
            <a:reflection blurRad="203200" stA="62000" endPos="22000" dist="50800" dir="5400000" sy="-100000" algn="bl" rotWithShape="0"/>
          </a:effectLst>
        </p:grpSpPr>
        <p:sp>
          <p:nvSpPr>
            <p:cNvPr id="13" name="Freeform 5">
              <a:extLst>
                <a:ext uri="{FF2B5EF4-FFF2-40B4-BE49-F238E27FC236}">
                  <a16:creationId xmlns:a16="http://schemas.microsoft.com/office/drawing/2014/main" id="{3009EBAF-95EE-A4D9-FB54-1D01C9F85F63}"/>
                </a:ext>
              </a:extLst>
            </p:cNvPr>
            <p:cNvSpPr/>
            <p:nvPr/>
          </p:nvSpPr>
          <p:spPr>
            <a:xfrm>
              <a:off x="-8836406" y="1733931"/>
              <a:ext cx="10771632" cy="11582400"/>
            </a:xfrm>
            <a:prstGeom prst="roundRect">
              <a:avLst>
                <a:gd name="adj" fmla="val 3990"/>
              </a:avLst>
            </a:prstGeom>
            <a:blipFill>
              <a:blip r:embed="rId4"/>
              <a:stretch>
                <a:fillRect l="-50" r="-50"/>
              </a:stretch>
            </a:blipFill>
          </p:spPr>
          <p:txBody>
            <a:bodyPr/>
            <a:lstStyle/>
            <a:p>
              <a:endParaRPr lang="en-GB" dirty="0"/>
            </a:p>
          </p:txBody>
        </p:sp>
      </p:grpSp>
      <p:sp>
        <p:nvSpPr>
          <p:cNvPr id="9" name="TextBox 8">
            <a:extLst>
              <a:ext uri="{FF2B5EF4-FFF2-40B4-BE49-F238E27FC236}">
                <a16:creationId xmlns:a16="http://schemas.microsoft.com/office/drawing/2014/main" id="{70063DF1-0CE5-54C9-A8D5-2DCF81D85977}"/>
              </a:ext>
            </a:extLst>
          </p:cNvPr>
          <p:cNvSpPr txBox="1"/>
          <p:nvPr/>
        </p:nvSpPr>
        <p:spPr>
          <a:xfrm>
            <a:off x="-11001808" y="1268433"/>
            <a:ext cx="4210145" cy="338554"/>
          </a:xfrm>
          <a:prstGeom prst="rect">
            <a:avLst/>
          </a:prstGeom>
          <a:noFill/>
        </p:spPr>
        <p:txBody>
          <a:bodyPr wrap="square" rtlCol="0">
            <a:spAutoFit/>
          </a:bodyPr>
          <a:lstStyle/>
          <a:p>
            <a:r>
              <a:rPr lang="en-GB" sz="1600" dirty="0">
                <a:solidFill>
                  <a:srgbClr val="61A3DD"/>
                </a:solidFill>
              </a:rPr>
              <a:t>Section 51 Design documents and models</a:t>
            </a:r>
            <a:endParaRPr lang="en-GB" sz="1600" dirty="0">
              <a:solidFill>
                <a:srgbClr val="61A3DD"/>
              </a:solidFill>
              <a:latin typeface="Ciutadella" panose="01000000000000000000" pitchFamily="2" charset="0"/>
            </a:endParaRPr>
          </a:p>
        </p:txBody>
      </p:sp>
      <p:sp>
        <p:nvSpPr>
          <p:cNvPr id="16" name="TextBox 15">
            <a:extLst>
              <a:ext uri="{FF2B5EF4-FFF2-40B4-BE49-F238E27FC236}">
                <a16:creationId xmlns:a16="http://schemas.microsoft.com/office/drawing/2014/main" id="{3302C528-2000-4B89-1C4E-231EEA125F1F}"/>
              </a:ext>
            </a:extLst>
          </p:cNvPr>
          <p:cNvSpPr txBox="1"/>
          <p:nvPr/>
        </p:nvSpPr>
        <p:spPr>
          <a:xfrm>
            <a:off x="-13345999" y="1822308"/>
            <a:ext cx="10329663" cy="1015663"/>
          </a:xfrm>
          <a:prstGeom prst="rect">
            <a:avLst/>
          </a:prstGeom>
          <a:noFill/>
        </p:spPr>
        <p:txBody>
          <a:bodyPr wrap="square">
            <a:spAutoFit/>
          </a:bodyPr>
          <a:lstStyle/>
          <a:p>
            <a:r>
              <a:rPr lang="en-US" sz="2000" b="1" dirty="0">
                <a:solidFill>
                  <a:srgbClr val="E91E8C"/>
                </a:solidFill>
                <a:latin typeface="Ciutadella Light" panose="02000000000000000000" pitchFamily="2" charset="0"/>
                <a:ea typeface="Calibri" pitchFamily="34" charset="-122"/>
                <a:cs typeface="Calibri" pitchFamily="34" charset="-120"/>
              </a:rPr>
              <a:t>(1)</a:t>
            </a:r>
            <a:r>
              <a:rPr lang="en-US" sz="2000" dirty="0">
                <a:solidFill>
                  <a:srgbClr val="F0EEF5"/>
                </a:solidFill>
                <a:latin typeface="Ciutadella Light" panose="02000000000000000000" pitchFamily="2" charset="0"/>
                <a:ea typeface="Calibri" pitchFamily="34" charset="-122"/>
                <a:cs typeface="Calibri" pitchFamily="34" charset="-120"/>
              </a:rPr>
              <a:t> It is not an infringement of any copyright in a design document or model recording or embodying a design for anything other than an artistic work or a typeface to make an article to the design or to copy an article made to the design.….</a:t>
            </a:r>
          </a:p>
        </p:txBody>
      </p:sp>
      <p:sp>
        <p:nvSpPr>
          <p:cNvPr id="5" name="Rectangle: Rounded Corners 4">
            <a:extLst>
              <a:ext uri="{FF2B5EF4-FFF2-40B4-BE49-F238E27FC236}">
                <a16:creationId xmlns:a16="http://schemas.microsoft.com/office/drawing/2014/main" id="{1B10EC63-B4F9-5235-DF57-918BF35EC645}"/>
              </a:ext>
            </a:extLst>
          </p:cNvPr>
          <p:cNvSpPr/>
          <p:nvPr/>
        </p:nvSpPr>
        <p:spPr>
          <a:xfrm>
            <a:off x="1069848" y="4864608"/>
            <a:ext cx="5026151" cy="1454157"/>
          </a:xfrm>
          <a:prstGeom prst="roundRect">
            <a:avLst/>
          </a:prstGeom>
          <a:solidFill>
            <a:srgbClr val="000000">
              <a:alpha val="21961"/>
            </a:srgbClr>
          </a:solidFill>
          <a:ln>
            <a:noFill/>
          </a:ln>
          <a:effectLst>
            <a:reflection blurRad="6350" stA="65000" endPos="19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13E59538-B13E-C3EC-C8AB-28538884FD80}"/>
              </a:ext>
            </a:extLst>
          </p:cNvPr>
          <p:cNvSpPr txBox="1"/>
          <p:nvPr/>
        </p:nvSpPr>
        <p:spPr>
          <a:xfrm>
            <a:off x="2744510" y="5174068"/>
            <a:ext cx="3211554" cy="830997"/>
          </a:xfrm>
          <a:prstGeom prst="rect">
            <a:avLst/>
          </a:prstGeom>
          <a:noFill/>
        </p:spPr>
        <p:txBody>
          <a:bodyPr wrap="square" rtlCol="0">
            <a:spAutoFit/>
          </a:bodyPr>
          <a:lstStyle/>
          <a:p>
            <a:r>
              <a:rPr lang="en-US" sz="1600" b="1" dirty="0">
                <a:solidFill>
                  <a:schemeClr val="bg1"/>
                </a:solidFill>
                <a:latin typeface="Ciutadella SemiBold" pitchFamily="2" charset="0"/>
                <a:sym typeface="Arimo Bold"/>
              </a:rPr>
              <a:t>AGA RANGEMASTER GROUP LTD V UK INNOVATIONS GROUP LTD [2025] EWCA CIV 1622</a:t>
            </a:r>
            <a:endParaRPr lang="en-GB" sz="1600" b="1" dirty="0">
              <a:solidFill>
                <a:schemeClr val="bg1"/>
              </a:solidFill>
              <a:latin typeface="Ciutadella SemiBold" pitchFamily="2" charset="0"/>
            </a:endParaRPr>
          </a:p>
        </p:txBody>
      </p:sp>
      <p:pic>
        <p:nvPicPr>
          <p:cNvPr id="11" name="Picture 10">
            <a:extLst>
              <a:ext uri="{FF2B5EF4-FFF2-40B4-BE49-F238E27FC236}">
                <a16:creationId xmlns:a16="http://schemas.microsoft.com/office/drawing/2014/main" id="{4EBF09E1-8EF7-1224-4597-16257FEECE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6549" y="4997756"/>
            <a:ext cx="1183620" cy="1183620"/>
          </a:xfrm>
          <a:prstGeom prst="rect">
            <a:avLst/>
          </a:prstGeom>
        </p:spPr>
      </p:pic>
      <p:pic>
        <p:nvPicPr>
          <p:cNvPr id="17" name="Picture 2" descr="A generated image">
            <a:extLst>
              <a:ext uri="{FF2B5EF4-FFF2-40B4-BE49-F238E27FC236}">
                <a16:creationId xmlns:a16="http://schemas.microsoft.com/office/drawing/2014/main" id="{47A5D777-C95C-2BA3-1842-7B1AB6EA0C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29077"/>
          <a:stretch>
            <a:fillRect/>
          </a:stretch>
        </p:blipFill>
        <p:spPr bwMode="auto">
          <a:xfrm>
            <a:off x="2041450" y="1757695"/>
            <a:ext cx="3467754" cy="2459432"/>
          </a:xfrm>
          <a:prstGeom prst="roundRect">
            <a:avLst>
              <a:gd name="adj" fmla="val 5391"/>
            </a:avLst>
          </a:prstGeom>
          <a:solidFill>
            <a:srgbClr val="FFFFFF">
              <a:shade val="85000"/>
            </a:srgbClr>
          </a:solidFill>
          <a:ln>
            <a:noFill/>
          </a:ln>
          <a:effectLst>
            <a:reflection blurRad="203200" stA="62000" endPos="22000" dist="50800" dir="5400000" sy="-100000" algn="bl" rotWithShape="0"/>
          </a:effectLst>
        </p:spPr>
      </p:pic>
      <p:sp>
        <p:nvSpPr>
          <p:cNvPr id="18" name="TextBox 17">
            <a:extLst>
              <a:ext uri="{FF2B5EF4-FFF2-40B4-BE49-F238E27FC236}">
                <a16:creationId xmlns:a16="http://schemas.microsoft.com/office/drawing/2014/main" id="{DD27355A-672B-A24D-4BDE-6F587DA0C40B}"/>
              </a:ext>
            </a:extLst>
          </p:cNvPr>
          <p:cNvSpPr txBox="1"/>
          <p:nvPr/>
        </p:nvSpPr>
        <p:spPr>
          <a:xfrm>
            <a:off x="-11782763" y="3145144"/>
            <a:ext cx="9982200" cy="1015663"/>
          </a:xfrm>
          <a:prstGeom prst="rect">
            <a:avLst/>
          </a:prstGeom>
          <a:noFill/>
        </p:spPr>
        <p:txBody>
          <a:bodyPr wrap="square">
            <a:spAutoFit/>
          </a:bodyPr>
          <a:lstStyle/>
          <a:p>
            <a:r>
              <a:rPr lang="en-US" sz="2000" b="1" dirty="0">
                <a:solidFill>
                  <a:srgbClr val="E91E8C"/>
                </a:solidFill>
                <a:latin typeface="Ciutadella Light" panose="02000000000000000000" pitchFamily="2" charset="0"/>
                <a:ea typeface="Calibri" pitchFamily="34" charset="-122"/>
                <a:cs typeface="Calibri" pitchFamily="34" charset="-120"/>
              </a:rPr>
              <a:t>(3)</a:t>
            </a:r>
            <a:r>
              <a:rPr lang="en-US" sz="2000" dirty="0">
                <a:solidFill>
                  <a:srgbClr val="F0EEF5"/>
                </a:solidFill>
                <a:latin typeface="Ciutadella Light" panose="02000000000000000000" pitchFamily="2" charset="0"/>
                <a:ea typeface="Calibri" pitchFamily="34" charset="-122"/>
                <a:cs typeface="Calibri" pitchFamily="34" charset="-120"/>
              </a:rPr>
              <a:t> In this section—</a:t>
            </a:r>
            <a:endParaRPr lang="en-US" sz="2000" dirty="0">
              <a:latin typeface="Ciutadella Light" panose="02000000000000000000" pitchFamily="2" charset="0"/>
            </a:endParaRPr>
          </a:p>
          <a:p>
            <a:r>
              <a:rPr lang="en-US" sz="2000" dirty="0">
                <a:solidFill>
                  <a:srgbClr val="F0EEF5"/>
                </a:solidFill>
                <a:latin typeface="Ciutadella Light" panose="02000000000000000000" pitchFamily="2" charset="0"/>
                <a:ea typeface="Calibri" pitchFamily="34" charset="-122"/>
                <a:cs typeface="Calibri" pitchFamily="34" charset="-120"/>
              </a:rPr>
              <a:t>“design” means the design of the shape or configuration (whether internal or external) of the whole or part of an article, other than surface decoration</a:t>
            </a:r>
            <a:endParaRPr lang="en-US" sz="2000" dirty="0">
              <a:latin typeface="Ciutadella Light" panose="02000000000000000000" pitchFamily="2" charset="0"/>
            </a:endParaRPr>
          </a:p>
        </p:txBody>
      </p:sp>
      <p:pic>
        <p:nvPicPr>
          <p:cNvPr id="6" name="Picture 5">
            <a:extLst>
              <a:ext uri="{FF2B5EF4-FFF2-40B4-BE49-F238E27FC236}">
                <a16:creationId xmlns:a16="http://schemas.microsoft.com/office/drawing/2014/main" id="{BF757D03-1A65-C6EE-F348-634102026519}"/>
              </a:ext>
            </a:extLst>
          </p:cNvPr>
          <p:cNvPicPr>
            <a:picLocks noChangeAspect="1"/>
          </p:cNvPicPr>
          <p:nvPr/>
        </p:nvPicPr>
        <p:blipFill>
          <a:blip r:embed="rId7">
            <a:extLst>
              <a:ext uri="{28A0092B-C50C-407E-A947-70E740481C1C}">
                <a14:useLocalDpi xmlns:a14="http://schemas.microsoft.com/office/drawing/2010/main" val="0"/>
              </a:ext>
            </a:extLst>
          </a:blip>
          <a:srcRect r="2496"/>
          <a:stretch>
            <a:fillRect/>
          </a:stretch>
        </p:blipFill>
        <p:spPr>
          <a:xfrm>
            <a:off x="0" y="0"/>
            <a:ext cx="667512" cy="6858000"/>
          </a:xfrm>
          <a:prstGeom prst="rect">
            <a:avLst/>
          </a:prstGeom>
        </p:spPr>
      </p:pic>
    </p:spTree>
    <p:extLst>
      <p:ext uri="{BB962C8B-B14F-4D97-AF65-F5344CB8AC3E}">
        <p14:creationId xmlns:p14="http://schemas.microsoft.com/office/powerpoint/2010/main" val="2999814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1210B-6897-76F4-07C6-56985CA476FB}"/>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E1CAD89A-1147-E5B5-EDE4-5F159CC92BD6}"/>
              </a:ext>
            </a:extLst>
          </p:cNvPr>
          <p:cNvSpPr txBox="1"/>
          <p:nvPr/>
        </p:nvSpPr>
        <p:spPr>
          <a:xfrm>
            <a:off x="973074" y="399151"/>
            <a:ext cx="10612374" cy="769441"/>
          </a:xfrm>
          <a:prstGeom prst="rect">
            <a:avLst/>
          </a:prstGeom>
          <a:noFill/>
        </p:spPr>
        <p:txBody>
          <a:bodyPr wrap="square" rtlCol="0">
            <a:spAutoFit/>
          </a:bodyPr>
          <a:lstStyle/>
          <a:p>
            <a:r>
              <a:rPr lang="en-GB" sz="4400" dirty="0">
                <a:solidFill>
                  <a:srgbClr val="F73072"/>
                </a:solidFill>
                <a:latin typeface="Ciutadella Bold" pitchFamily="2" charset="0"/>
              </a:rPr>
              <a:t>“a thing to be looked at”</a:t>
            </a:r>
          </a:p>
        </p:txBody>
      </p:sp>
      <p:sp>
        <p:nvSpPr>
          <p:cNvPr id="2" name="TextBox 1">
            <a:extLst>
              <a:ext uri="{FF2B5EF4-FFF2-40B4-BE49-F238E27FC236}">
                <a16:creationId xmlns:a16="http://schemas.microsoft.com/office/drawing/2014/main" id="{9E3DC2C1-39D4-D106-21C1-206D42A72E7C}"/>
              </a:ext>
            </a:extLst>
          </p:cNvPr>
          <p:cNvSpPr txBox="1"/>
          <p:nvPr/>
        </p:nvSpPr>
        <p:spPr>
          <a:xfrm>
            <a:off x="973074" y="1268433"/>
            <a:ext cx="4210145" cy="338554"/>
          </a:xfrm>
          <a:prstGeom prst="rect">
            <a:avLst/>
          </a:prstGeom>
          <a:noFill/>
        </p:spPr>
        <p:txBody>
          <a:bodyPr wrap="square" rtlCol="0">
            <a:spAutoFit/>
          </a:bodyPr>
          <a:lstStyle/>
          <a:p>
            <a:r>
              <a:rPr lang="en-GB" sz="1600" dirty="0">
                <a:solidFill>
                  <a:srgbClr val="61A3DD"/>
                </a:solidFill>
              </a:rPr>
              <a:t>Section 51 Design documents and models</a:t>
            </a:r>
            <a:endParaRPr lang="en-GB" sz="1600" dirty="0">
              <a:solidFill>
                <a:srgbClr val="61A3DD"/>
              </a:solidFill>
              <a:latin typeface="Ciutadella" panose="01000000000000000000" pitchFamily="2" charset="0"/>
            </a:endParaRPr>
          </a:p>
        </p:txBody>
      </p:sp>
      <p:sp>
        <p:nvSpPr>
          <p:cNvPr id="14" name="TextBox 13">
            <a:extLst>
              <a:ext uri="{FF2B5EF4-FFF2-40B4-BE49-F238E27FC236}">
                <a16:creationId xmlns:a16="http://schemas.microsoft.com/office/drawing/2014/main" id="{051FD5A8-9B8B-19F7-8B5F-2E9F30F13181}"/>
              </a:ext>
            </a:extLst>
          </p:cNvPr>
          <p:cNvSpPr txBox="1"/>
          <p:nvPr/>
        </p:nvSpPr>
        <p:spPr>
          <a:xfrm>
            <a:off x="973074" y="1822308"/>
            <a:ext cx="10329663" cy="1015663"/>
          </a:xfrm>
          <a:prstGeom prst="rect">
            <a:avLst/>
          </a:prstGeom>
          <a:noFill/>
        </p:spPr>
        <p:txBody>
          <a:bodyPr wrap="square">
            <a:spAutoFit/>
          </a:bodyPr>
          <a:lstStyle/>
          <a:p>
            <a:r>
              <a:rPr lang="en-US" sz="2000" b="1" dirty="0">
                <a:solidFill>
                  <a:srgbClr val="E91E8C"/>
                </a:solidFill>
                <a:latin typeface="Ciutadella Light" panose="02000000000000000000" pitchFamily="2" charset="0"/>
                <a:ea typeface="Calibri" pitchFamily="34" charset="-122"/>
                <a:cs typeface="Calibri" pitchFamily="34" charset="-120"/>
              </a:rPr>
              <a:t>(1)</a:t>
            </a:r>
            <a:r>
              <a:rPr lang="en-US" sz="2000" dirty="0">
                <a:solidFill>
                  <a:srgbClr val="F0EEF5"/>
                </a:solidFill>
                <a:latin typeface="Ciutadella Light" panose="02000000000000000000" pitchFamily="2" charset="0"/>
                <a:ea typeface="Calibri" pitchFamily="34" charset="-122"/>
                <a:cs typeface="Calibri" pitchFamily="34" charset="-120"/>
              </a:rPr>
              <a:t> It is not an infringement of any copyright in a design document or model recording or embodying a design for anything other than an artistic work or a typeface to make an article to the design or to copy an article made to the design.….</a:t>
            </a:r>
          </a:p>
        </p:txBody>
      </p:sp>
      <p:sp>
        <p:nvSpPr>
          <p:cNvPr id="11" name="Rectangle: Rounded Corners 10">
            <a:extLst>
              <a:ext uri="{FF2B5EF4-FFF2-40B4-BE49-F238E27FC236}">
                <a16:creationId xmlns:a16="http://schemas.microsoft.com/office/drawing/2014/main" id="{8556027A-2725-D39A-6C56-DFA27C6E35F5}"/>
              </a:ext>
            </a:extLst>
          </p:cNvPr>
          <p:cNvSpPr/>
          <p:nvPr/>
        </p:nvSpPr>
        <p:spPr>
          <a:xfrm>
            <a:off x="1069848" y="4864608"/>
            <a:ext cx="5026151" cy="1454157"/>
          </a:xfrm>
          <a:prstGeom prst="roundRect">
            <a:avLst/>
          </a:prstGeom>
          <a:solidFill>
            <a:srgbClr val="000000">
              <a:alpha val="21961"/>
            </a:srgbClr>
          </a:solidFill>
          <a:ln>
            <a:noFill/>
          </a:ln>
          <a:effectLst>
            <a:reflection blurRad="6350" stA="65000" endPos="19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574C9EC7-71EF-846A-58D7-6883E645499B}"/>
              </a:ext>
            </a:extLst>
          </p:cNvPr>
          <p:cNvSpPr txBox="1"/>
          <p:nvPr/>
        </p:nvSpPr>
        <p:spPr>
          <a:xfrm>
            <a:off x="2744510" y="5174068"/>
            <a:ext cx="3211554" cy="830997"/>
          </a:xfrm>
          <a:prstGeom prst="rect">
            <a:avLst/>
          </a:prstGeom>
          <a:noFill/>
        </p:spPr>
        <p:txBody>
          <a:bodyPr wrap="square" rtlCol="0">
            <a:spAutoFit/>
          </a:bodyPr>
          <a:lstStyle/>
          <a:p>
            <a:r>
              <a:rPr lang="en-US" sz="1600" b="1" dirty="0">
                <a:solidFill>
                  <a:schemeClr val="bg1"/>
                </a:solidFill>
                <a:latin typeface="Ciutadella SemiBold" pitchFamily="2" charset="0"/>
                <a:sym typeface="Arimo Bold"/>
              </a:rPr>
              <a:t>AGA RANGEMASTER GROUP LTD V UK INNOVATIONS GROUP LTD [2025] EWCA CIV 1622</a:t>
            </a:r>
            <a:endParaRPr lang="en-GB" sz="1600" b="1" dirty="0">
              <a:solidFill>
                <a:schemeClr val="bg1"/>
              </a:solidFill>
              <a:latin typeface="Ciutadella SemiBold" pitchFamily="2" charset="0"/>
            </a:endParaRPr>
          </a:p>
        </p:txBody>
      </p:sp>
      <p:sp>
        <p:nvSpPr>
          <p:cNvPr id="4" name="TextBox 3">
            <a:extLst>
              <a:ext uri="{FF2B5EF4-FFF2-40B4-BE49-F238E27FC236}">
                <a16:creationId xmlns:a16="http://schemas.microsoft.com/office/drawing/2014/main" id="{8B609B7D-90F5-C07E-676B-A35C97130E2C}"/>
              </a:ext>
            </a:extLst>
          </p:cNvPr>
          <p:cNvSpPr txBox="1"/>
          <p:nvPr/>
        </p:nvSpPr>
        <p:spPr>
          <a:xfrm>
            <a:off x="973074" y="-1481206"/>
            <a:ext cx="2641495" cy="769441"/>
          </a:xfrm>
          <a:prstGeom prst="rect">
            <a:avLst/>
          </a:prstGeom>
          <a:noFill/>
        </p:spPr>
        <p:txBody>
          <a:bodyPr wrap="square" rtlCol="0">
            <a:spAutoFit/>
          </a:bodyPr>
          <a:lstStyle/>
          <a:p>
            <a:r>
              <a:rPr lang="en-GB" sz="4400" dirty="0">
                <a:solidFill>
                  <a:schemeClr val="bg1"/>
                </a:solidFill>
                <a:latin typeface="Ciutadella Bold" pitchFamily="2" charset="0"/>
              </a:rPr>
              <a:t>Copyright</a:t>
            </a:r>
            <a:endParaRPr lang="en-GB" sz="4400" dirty="0">
              <a:solidFill>
                <a:srgbClr val="F73072"/>
              </a:solidFill>
              <a:latin typeface="Ciutadella Bold" pitchFamily="2" charset="0"/>
            </a:endParaRPr>
          </a:p>
        </p:txBody>
      </p:sp>
      <p:sp>
        <p:nvSpPr>
          <p:cNvPr id="5" name="TextBox 4">
            <a:extLst>
              <a:ext uri="{FF2B5EF4-FFF2-40B4-BE49-F238E27FC236}">
                <a16:creationId xmlns:a16="http://schemas.microsoft.com/office/drawing/2014/main" id="{F901A014-FEB7-CB5E-18DC-A7AB583CF44C}"/>
              </a:ext>
            </a:extLst>
          </p:cNvPr>
          <p:cNvSpPr txBox="1"/>
          <p:nvPr/>
        </p:nvSpPr>
        <p:spPr>
          <a:xfrm>
            <a:off x="3338247" y="-1481206"/>
            <a:ext cx="2641495" cy="769441"/>
          </a:xfrm>
          <a:prstGeom prst="rect">
            <a:avLst/>
          </a:prstGeom>
          <a:noFill/>
        </p:spPr>
        <p:txBody>
          <a:bodyPr wrap="square" rtlCol="0">
            <a:spAutoFit/>
          </a:bodyPr>
          <a:lstStyle/>
          <a:p>
            <a:r>
              <a:rPr lang="en-GB" sz="4400" dirty="0">
                <a:solidFill>
                  <a:srgbClr val="F73072"/>
                </a:solidFill>
                <a:latin typeface="Ciutadella Bold" pitchFamily="2" charset="0"/>
              </a:rPr>
              <a:t>&amp; AI</a:t>
            </a:r>
          </a:p>
        </p:txBody>
      </p:sp>
      <p:sp>
        <p:nvSpPr>
          <p:cNvPr id="13" name="TextBox 12">
            <a:extLst>
              <a:ext uri="{FF2B5EF4-FFF2-40B4-BE49-F238E27FC236}">
                <a16:creationId xmlns:a16="http://schemas.microsoft.com/office/drawing/2014/main" id="{9E372AAB-A9A1-ABAD-2735-60E36BCE14E0}"/>
              </a:ext>
            </a:extLst>
          </p:cNvPr>
          <p:cNvSpPr txBox="1"/>
          <p:nvPr/>
        </p:nvSpPr>
        <p:spPr>
          <a:xfrm>
            <a:off x="18435040" y="1326173"/>
            <a:ext cx="4210145" cy="338554"/>
          </a:xfrm>
          <a:prstGeom prst="rect">
            <a:avLst/>
          </a:prstGeom>
          <a:noFill/>
        </p:spPr>
        <p:txBody>
          <a:bodyPr wrap="square" rtlCol="0">
            <a:spAutoFit/>
          </a:bodyPr>
          <a:lstStyle/>
          <a:p>
            <a:r>
              <a:rPr lang="en-GB" sz="1600" dirty="0">
                <a:solidFill>
                  <a:srgbClr val="61A3DD"/>
                </a:solidFill>
              </a:rPr>
              <a:t>The prompt</a:t>
            </a:r>
            <a:endParaRPr lang="en-GB" sz="1600" dirty="0">
              <a:solidFill>
                <a:srgbClr val="61A3DD"/>
              </a:solidFill>
              <a:latin typeface="Ciutadella" panose="01000000000000000000" pitchFamily="2" charset="0"/>
            </a:endParaRPr>
          </a:p>
        </p:txBody>
      </p:sp>
      <p:sp>
        <p:nvSpPr>
          <p:cNvPr id="15" name="TextBox 14">
            <a:extLst>
              <a:ext uri="{FF2B5EF4-FFF2-40B4-BE49-F238E27FC236}">
                <a16:creationId xmlns:a16="http://schemas.microsoft.com/office/drawing/2014/main" id="{3E437C28-2785-3645-7998-478C45F1FD46}"/>
              </a:ext>
            </a:extLst>
          </p:cNvPr>
          <p:cNvSpPr txBox="1"/>
          <p:nvPr/>
        </p:nvSpPr>
        <p:spPr>
          <a:xfrm>
            <a:off x="18729459" y="2002161"/>
            <a:ext cx="4210146" cy="1384995"/>
          </a:xfrm>
          <a:prstGeom prst="rect">
            <a:avLst/>
          </a:prstGeom>
          <a:noFill/>
        </p:spPr>
        <p:txBody>
          <a:bodyPr wrap="square">
            <a:spAutoFit/>
          </a:bodyPr>
          <a:lstStyle/>
          <a:p>
            <a:pPr algn="ctr"/>
            <a:r>
              <a:rPr lang="en-GB" sz="1400" dirty="0">
                <a:latin typeface="Ciutadella" panose="01000000000000000000" pitchFamily="2" charset="0"/>
                <a:ea typeface="Calibri" pitchFamily="34" charset="-122"/>
                <a:cs typeface="Calibri" pitchFamily="34" charset="-120"/>
              </a:rPr>
              <a:t>“Create a logo for a career &amp; jobs notification application. For that, use the shape of a handshake and a bell icon, symbolizing an incoming job notification. The style and the colours should be trustworthy and rather simple. However, adapt the handshake and bell shapes to form something unique and creative, intermix them!”</a:t>
            </a:r>
          </a:p>
        </p:txBody>
      </p:sp>
      <p:sp>
        <p:nvSpPr>
          <p:cNvPr id="17" name="TextBox 16">
            <a:extLst>
              <a:ext uri="{FF2B5EF4-FFF2-40B4-BE49-F238E27FC236}">
                <a16:creationId xmlns:a16="http://schemas.microsoft.com/office/drawing/2014/main" id="{C3DD344A-A4ED-00BD-EE3A-8DB3BB5909FF}"/>
              </a:ext>
            </a:extLst>
          </p:cNvPr>
          <p:cNvSpPr txBox="1"/>
          <p:nvPr/>
        </p:nvSpPr>
        <p:spPr>
          <a:xfrm>
            <a:off x="23741227" y="1326173"/>
            <a:ext cx="4210145" cy="338554"/>
          </a:xfrm>
          <a:prstGeom prst="rect">
            <a:avLst/>
          </a:prstGeom>
          <a:noFill/>
        </p:spPr>
        <p:txBody>
          <a:bodyPr wrap="square" rtlCol="0">
            <a:spAutoFit/>
          </a:bodyPr>
          <a:lstStyle/>
          <a:p>
            <a:r>
              <a:rPr lang="en-GB" sz="1600" dirty="0">
                <a:solidFill>
                  <a:srgbClr val="61A3DD"/>
                </a:solidFill>
              </a:rPr>
              <a:t>The holding</a:t>
            </a:r>
            <a:endParaRPr lang="en-GB" sz="1600" dirty="0">
              <a:solidFill>
                <a:srgbClr val="61A3DD"/>
              </a:solidFill>
              <a:latin typeface="Ciutadella" panose="01000000000000000000" pitchFamily="2" charset="0"/>
            </a:endParaRPr>
          </a:p>
        </p:txBody>
      </p:sp>
      <p:sp>
        <p:nvSpPr>
          <p:cNvPr id="32" name="TextBox 31">
            <a:extLst>
              <a:ext uri="{FF2B5EF4-FFF2-40B4-BE49-F238E27FC236}">
                <a16:creationId xmlns:a16="http://schemas.microsoft.com/office/drawing/2014/main" id="{D7546449-8DBD-F9C6-F2BF-345FF3C7B535}"/>
              </a:ext>
            </a:extLst>
          </p:cNvPr>
          <p:cNvSpPr txBox="1"/>
          <p:nvPr/>
        </p:nvSpPr>
        <p:spPr>
          <a:xfrm>
            <a:off x="23741228" y="1822308"/>
            <a:ext cx="4687061" cy="738664"/>
          </a:xfrm>
          <a:prstGeom prst="rect">
            <a:avLst/>
          </a:prstGeom>
          <a:noFill/>
        </p:spPr>
        <p:txBody>
          <a:bodyPr wrap="square">
            <a:spAutoFit/>
          </a:bodyPr>
          <a:lstStyle/>
          <a:p>
            <a:r>
              <a:rPr lang="en-GB" sz="1400" dirty="0">
                <a:solidFill>
                  <a:schemeClr val="bg1"/>
                </a:solidFill>
                <a:latin typeface="Ciutadella Light" panose="02000000000000000000" pitchFamily="2" charset="0"/>
                <a:ea typeface="Calibri" pitchFamily="34" charset="-122"/>
                <a:cs typeface="Calibri" pitchFamily="34" charset="-120"/>
              </a:rPr>
              <a:t>“the actual creative process – the selection, combination, and design of the visual elements – is carried out entirely automatically by the AI.”</a:t>
            </a:r>
          </a:p>
        </p:txBody>
      </p:sp>
      <p:grpSp>
        <p:nvGrpSpPr>
          <p:cNvPr id="22" name="Group 21">
            <a:extLst>
              <a:ext uri="{FF2B5EF4-FFF2-40B4-BE49-F238E27FC236}">
                <a16:creationId xmlns:a16="http://schemas.microsoft.com/office/drawing/2014/main" id="{5531BBCF-EF45-0857-7BEA-2DEF61CCDE31}"/>
              </a:ext>
            </a:extLst>
          </p:cNvPr>
          <p:cNvGrpSpPr/>
          <p:nvPr/>
        </p:nvGrpSpPr>
        <p:grpSpPr>
          <a:xfrm>
            <a:off x="18531815" y="1838257"/>
            <a:ext cx="4607937" cy="2143636"/>
            <a:chOff x="18531815" y="1838257"/>
            <a:chExt cx="4607937" cy="2143636"/>
          </a:xfrm>
        </p:grpSpPr>
        <p:sp>
          <p:nvSpPr>
            <p:cNvPr id="12" name="Rectangle: Rounded Corners 11">
              <a:extLst>
                <a:ext uri="{FF2B5EF4-FFF2-40B4-BE49-F238E27FC236}">
                  <a16:creationId xmlns:a16="http://schemas.microsoft.com/office/drawing/2014/main" id="{84FFD2D9-0F8F-3079-97C8-12C5F6A56A30}"/>
                </a:ext>
              </a:extLst>
            </p:cNvPr>
            <p:cNvSpPr/>
            <p:nvPr/>
          </p:nvSpPr>
          <p:spPr>
            <a:xfrm>
              <a:off x="18531815" y="1838257"/>
              <a:ext cx="4607937" cy="2143636"/>
            </a:xfrm>
            <a:prstGeom prst="roundRect">
              <a:avLst>
                <a:gd name="adj" fmla="val 8063"/>
              </a:avLst>
            </a:prstGeom>
            <a:solidFill>
              <a:schemeClr val="bg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DCDBC40E-5CF3-0D5A-190D-C899682E8F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84108" y="3449454"/>
              <a:ext cx="437047" cy="442766"/>
            </a:xfrm>
            <a:prstGeom prst="rect">
              <a:avLst/>
            </a:prstGeom>
          </p:spPr>
        </p:pic>
      </p:grpSp>
      <p:grpSp>
        <p:nvGrpSpPr>
          <p:cNvPr id="34" name="Group 4">
            <a:extLst>
              <a:ext uri="{FF2B5EF4-FFF2-40B4-BE49-F238E27FC236}">
                <a16:creationId xmlns:a16="http://schemas.microsoft.com/office/drawing/2014/main" id="{8F26D9C1-8A74-D261-285A-4C25C5275482}"/>
              </a:ext>
            </a:extLst>
          </p:cNvPr>
          <p:cNvGrpSpPr/>
          <p:nvPr/>
        </p:nvGrpSpPr>
        <p:grpSpPr>
          <a:xfrm>
            <a:off x="36393285" y="3670351"/>
            <a:ext cx="2761999" cy="2969892"/>
            <a:chOff x="-8836406" y="1733931"/>
            <a:chExt cx="10771632" cy="11582400"/>
          </a:xfrm>
          <a:effectLst>
            <a:reflection blurRad="203200" stA="62000" endPos="22000" dist="50800" dir="5400000" sy="-100000" algn="bl" rotWithShape="0"/>
          </a:effectLst>
        </p:grpSpPr>
        <p:sp>
          <p:nvSpPr>
            <p:cNvPr id="35" name="Freeform 5">
              <a:extLst>
                <a:ext uri="{FF2B5EF4-FFF2-40B4-BE49-F238E27FC236}">
                  <a16:creationId xmlns:a16="http://schemas.microsoft.com/office/drawing/2014/main" id="{D7C24669-CC7F-6046-4A1C-0EDB9A357CBF}"/>
                </a:ext>
              </a:extLst>
            </p:cNvPr>
            <p:cNvSpPr/>
            <p:nvPr/>
          </p:nvSpPr>
          <p:spPr>
            <a:xfrm>
              <a:off x="-8836406" y="1733931"/>
              <a:ext cx="10771632" cy="11582400"/>
            </a:xfrm>
            <a:prstGeom prst="roundRect">
              <a:avLst>
                <a:gd name="adj" fmla="val 3990"/>
              </a:avLst>
            </a:prstGeom>
            <a:blipFill>
              <a:blip r:embed="rId4"/>
              <a:stretch>
                <a:fillRect l="-50" r="-50"/>
              </a:stretch>
            </a:blipFill>
          </p:spPr>
          <p:txBody>
            <a:bodyPr/>
            <a:lstStyle/>
            <a:p>
              <a:endParaRPr lang="en-GB" dirty="0"/>
            </a:p>
          </p:txBody>
        </p:sp>
      </p:grpSp>
      <p:pic>
        <p:nvPicPr>
          <p:cNvPr id="29" name="Picture 28">
            <a:extLst>
              <a:ext uri="{FF2B5EF4-FFF2-40B4-BE49-F238E27FC236}">
                <a16:creationId xmlns:a16="http://schemas.microsoft.com/office/drawing/2014/main" id="{B6E73776-6916-32D7-B4F7-3DF0C8F2E565}"/>
              </a:ext>
            </a:extLst>
          </p:cNvPr>
          <p:cNvPicPr>
            <a:picLocks noChangeAspect="1"/>
          </p:cNvPicPr>
          <p:nvPr/>
        </p:nvPicPr>
        <p:blipFill>
          <a:blip r:embed="rId5">
            <a:extLst>
              <a:ext uri="{28A0092B-C50C-407E-A947-70E740481C1C}">
                <a14:useLocalDpi xmlns:a14="http://schemas.microsoft.com/office/drawing/2010/main" val="0"/>
              </a:ext>
            </a:extLst>
          </a:blip>
          <a:srcRect l="13063" b="50000"/>
          <a:stretch>
            <a:fillRect/>
          </a:stretch>
        </p:blipFill>
        <p:spPr>
          <a:xfrm rot="8551363">
            <a:off x="11685005" y="136176"/>
            <a:ext cx="2370392" cy="2366171"/>
          </a:xfrm>
          <a:prstGeom prst="rect">
            <a:avLst/>
          </a:prstGeom>
        </p:spPr>
      </p:pic>
      <p:pic>
        <p:nvPicPr>
          <p:cNvPr id="30" name="Picture 29">
            <a:extLst>
              <a:ext uri="{FF2B5EF4-FFF2-40B4-BE49-F238E27FC236}">
                <a16:creationId xmlns:a16="http://schemas.microsoft.com/office/drawing/2014/main" id="{66052DEE-5277-5CC3-56B5-E5B241068DF7}"/>
              </a:ext>
            </a:extLst>
          </p:cNvPr>
          <p:cNvPicPr>
            <a:picLocks noChangeAspect="1"/>
          </p:cNvPicPr>
          <p:nvPr/>
        </p:nvPicPr>
        <p:blipFill>
          <a:blip r:embed="rId5">
            <a:extLst>
              <a:ext uri="{28A0092B-C50C-407E-A947-70E740481C1C}">
                <a14:useLocalDpi xmlns:a14="http://schemas.microsoft.com/office/drawing/2010/main" val="0"/>
              </a:ext>
            </a:extLst>
          </a:blip>
          <a:srcRect l="-6857" t="51876" r="19920" b="-1876"/>
          <a:stretch>
            <a:fillRect/>
          </a:stretch>
        </p:blipFill>
        <p:spPr>
          <a:xfrm rot="8632009">
            <a:off x="9887996" y="-1515593"/>
            <a:ext cx="2370392" cy="2366171"/>
          </a:xfrm>
          <a:prstGeom prst="rect">
            <a:avLst/>
          </a:prstGeom>
        </p:spPr>
      </p:pic>
      <p:pic>
        <p:nvPicPr>
          <p:cNvPr id="36" name="Picture 2" descr="A generated image">
            <a:extLst>
              <a:ext uri="{FF2B5EF4-FFF2-40B4-BE49-F238E27FC236}">
                <a16:creationId xmlns:a16="http://schemas.microsoft.com/office/drawing/2014/main" id="{CF65B334-7A17-F947-2370-95D342D10C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29077"/>
          <a:stretch>
            <a:fillRect/>
          </a:stretch>
        </p:blipFill>
        <p:spPr bwMode="auto">
          <a:xfrm>
            <a:off x="32148042" y="3524316"/>
            <a:ext cx="3271138" cy="2319986"/>
          </a:xfrm>
          <a:prstGeom prst="roundRect">
            <a:avLst>
              <a:gd name="adj" fmla="val 5391"/>
            </a:avLst>
          </a:prstGeom>
          <a:solidFill>
            <a:srgbClr val="FFFFFF">
              <a:shade val="85000"/>
            </a:srgbClr>
          </a:solidFill>
          <a:ln>
            <a:noFill/>
          </a:ln>
          <a:effectLst>
            <a:reflection blurRad="203200" stA="62000" endPos="22000" dist="50800" dir="5400000" sy="-100000" algn="bl" rotWithShape="0"/>
          </a:effectLst>
        </p:spPr>
      </p:pic>
      <p:pic>
        <p:nvPicPr>
          <p:cNvPr id="7" name="Picture 6">
            <a:extLst>
              <a:ext uri="{FF2B5EF4-FFF2-40B4-BE49-F238E27FC236}">
                <a16:creationId xmlns:a16="http://schemas.microsoft.com/office/drawing/2014/main" id="{6FC8EA4A-B8FF-EF11-BD54-7C8252DB572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66549" y="4997756"/>
            <a:ext cx="1183620" cy="1183620"/>
          </a:xfrm>
          <a:prstGeom prst="rect">
            <a:avLst/>
          </a:prstGeom>
        </p:spPr>
      </p:pic>
      <p:sp>
        <p:nvSpPr>
          <p:cNvPr id="19" name="TextBox 18">
            <a:extLst>
              <a:ext uri="{FF2B5EF4-FFF2-40B4-BE49-F238E27FC236}">
                <a16:creationId xmlns:a16="http://schemas.microsoft.com/office/drawing/2014/main" id="{567FCBD9-6DA4-4271-7A0D-71727DE83F43}"/>
              </a:ext>
            </a:extLst>
          </p:cNvPr>
          <p:cNvSpPr txBox="1"/>
          <p:nvPr/>
        </p:nvSpPr>
        <p:spPr>
          <a:xfrm>
            <a:off x="988642" y="3145144"/>
            <a:ext cx="9982200" cy="1015663"/>
          </a:xfrm>
          <a:prstGeom prst="rect">
            <a:avLst/>
          </a:prstGeom>
          <a:noFill/>
        </p:spPr>
        <p:txBody>
          <a:bodyPr wrap="square">
            <a:spAutoFit/>
          </a:bodyPr>
          <a:lstStyle/>
          <a:p>
            <a:r>
              <a:rPr lang="en-US" sz="2000" b="1" dirty="0">
                <a:solidFill>
                  <a:srgbClr val="E91E8C"/>
                </a:solidFill>
                <a:latin typeface="Ciutadella Light" panose="02000000000000000000" pitchFamily="2" charset="0"/>
                <a:ea typeface="Calibri" pitchFamily="34" charset="-122"/>
                <a:cs typeface="Calibri" pitchFamily="34" charset="-120"/>
              </a:rPr>
              <a:t>(3)</a:t>
            </a:r>
            <a:r>
              <a:rPr lang="en-US" sz="2000" dirty="0">
                <a:solidFill>
                  <a:srgbClr val="F0EEF5"/>
                </a:solidFill>
                <a:latin typeface="Ciutadella Light" panose="02000000000000000000" pitchFamily="2" charset="0"/>
                <a:ea typeface="Calibri" pitchFamily="34" charset="-122"/>
                <a:cs typeface="Calibri" pitchFamily="34" charset="-120"/>
              </a:rPr>
              <a:t> In this section—</a:t>
            </a:r>
            <a:endParaRPr lang="en-US" sz="2000" dirty="0">
              <a:latin typeface="Ciutadella Light" panose="02000000000000000000" pitchFamily="2" charset="0"/>
            </a:endParaRPr>
          </a:p>
          <a:p>
            <a:r>
              <a:rPr lang="en-US" sz="2000" dirty="0">
                <a:solidFill>
                  <a:srgbClr val="F0EEF5"/>
                </a:solidFill>
                <a:latin typeface="Ciutadella Light" panose="02000000000000000000" pitchFamily="2" charset="0"/>
                <a:ea typeface="Calibri" pitchFamily="34" charset="-122"/>
                <a:cs typeface="Calibri" pitchFamily="34" charset="-120"/>
              </a:rPr>
              <a:t>“design” means the design of the shape or configuration (whether internal or external) of the whole or part of an article, other than surface decoration</a:t>
            </a:r>
            <a:endParaRPr lang="en-US" sz="2000" dirty="0">
              <a:latin typeface="Ciutadella Light" panose="02000000000000000000" pitchFamily="2" charset="0"/>
            </a:endParaRPr>
          </a:p>
        </p:txBody>
      </p:sp>
      <p:pic>
        <p:nvPicPr>
          <p:cNvPr id="9" name="Picture 8">
            <a:extLst>
              <a:ext uri="{FF2B5EF4-FFF2-40B4-BE49-F238E27FC236}">
                <a16:creationId xmlns:a16="http://schemas.microsoft.com/office/drawing/2014/main" id="{784E75BB-D6A8-197A-73AB-458F49C3B354}"/>
              </a:ext>
            </a:extLst>
          </p:cNvPr>
          <p:cNvPicPr>
            <a:picLocks noChangeAspect="1"/>
          </p:cNvPicPr>
          <p:nvPr/>
        </p:nvPicPr>
        <p:blipFill>
          <a:blip r:embed="rId8"/>
          <a:stretch>
            <a:fillRect/>
          </a:stretch>
        </p:blipFill>
        <p:spPr>
          <a:xfrm>
            <a:off x="12426294" y="1606987"/>
            <a:ext cx="5091503" cy="1630669"/>
          </a:xfrm>
          <a:prstGeom prst="rect">
            <a:avLst/>
          </a:prstGeom>
          <a:ln w="57150">
            <a:solidFill>
              <a:schemeClr val="tx2"/>
            </a:solidFill>
          </a:ln>
        </p:spPr>
      </p:pic>
      <p:pic>
        <p:nvPicPr>
          <p:cNvPr id="6" name="Picture 5">
            <a:extLst>
              <a:ext uri="{FF2B5EF4-FFF2-40B4-BE49-F238E27FC236}">
                <a16:creationId xmlns:a16="http://schemas.microsoft.com/office/drawing/2014/main" id="{FD98C069-B1C7-C411-E2C9-26760A0B7853}"/>
              </a:ext>
            </a:extLst>
          </p:cNvPr>
          <p:cNvPicPr>
            <a:picLocks noChangeAspect="1"/>
          </p:cNvPicPr>
          <p:nvPr/>
        </p:nvPicPr>
        <p:blipFill>
          <a:blip r:embed="rId9">
            <a:extLst>
              <a:ext uri="{28A0092B-C50C-407E-A947-70E740481C1C}">
                <a14:useLocalDpi xmlns:a14="http://schemas.microsoft.com/office/drawing/2010/main" val="0"/>
              </a:ext>
            </a:extLst>
          </a:blip>
          <a:srcRect r="2496"/>
          <a:stretch>
            <a:fillRect/>
          </a:stretch>
        </p:blipFill>
        <p:spPr>
          <a:xfrm>
            <a:off x="0" y="0"/>
            <a:ext cx="667512" cy="6858000"/>
          </a:xfrm>
          <a:prstGeom prst="rect">
            <a:avLst/>
          </a:prstGeom>
        </p:spPr>
      </p:pic>
      <p:sp>
        <p:nvSpPr>
          <p:cNvPr id="18" name="Rectangle: Rounded Corners 17">
            <a:extLst>
              <a:ext uri="{FF2B5EF4-FFF2-40B4-BE49-F238E27FC236}">
                <a16:creationId xmlns:a16="http://schemas.microsoft.com/office/drawing/2014/main" id="{5FD4A384-28A6-76F2-EBF5-940ED6FF7770}"/>
              </a:ext>
            </a:extLst>
          </p:cNvPr>
          <p:cNvSpPr/>
          <p:nvPr/>
        </p:nvSpPr>
        <p:spPr>
          <a:xfrm>
            <a:off x="1069849" y="7303008"/>
            <a:ext cx="4407790" cy="1454157"/>
          </a:xfrm>
          <a:prstGeom prst="roundRect">
            <a:avLst/>
          </a:prstGeom>
          <a:solidFill>
            <a:srgbClr val="000000">
              <a:alpha val="21961"/>
            </a:srgbClr>
          </a:solidFill>
          <a:ln>
            <a:noFill/>
          </a:ln>
          <a:effectLst>
            <a:reflection blurRad="6350" stA="65000" endPos="19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21FE6000-851F-C926-F0EE-10CFEB8A9462}"/>
              </a:ext>
            </a:extLst>
          </p:cNvPr>
          <p:cNvSpPr txBox="1"/>
          <p:nvPr/>
        </p:nvSpPr>
        <p:spPr>
          <a:xfrm>
            <a:off x="2659633" y="7724257"/>
            <a:ext cx="2733128" cy="584775"/>
          </a:xfrm>
          <a:prstGeom prst="rect">
            <a:avLst/>
          </a:prstGeom>
          <a:noFill/>
        </p:spPr>
        <p:txBody>
          <a:bodyPr wrap="square" rtlCol="0">
            <a:spAutoFit/>
          </a:bodyPr>
          <a:lstStyle/>
          <a:p>
            <a:r>
              <a:rPr lang="en-US" sz="1600" b="1" dirty="0">
                <a:solidFill>
                  <a:schemeClr val="bg1"/>
                </a:solidFill>
                <a:latin typeface="Ciutadella SemiBold" pitchFamily="2" charset="0"/>
                <a:sym typeface="Arimo Bold"/>
              </a:rPr>
              <a:t>AG München, Judgment of</a:t>
            </a:r>
          </a:p>
          <a:p>
            <a:r>
              <a:rPr lang="en-US" sz="1600" b="1" dirty="0">
                <a:solidFill>
                  <a:schemeClr val="bg1"/>
                </a:solidFill>
                <a:latin typeface="Ciutadella SemiBold" pitchFamily="2" charset="0"/>
                <a:sym typeface="Arimo Bold"/>
              </a:rPr>
              <a:t>Feb 13, 2026 – 142 C 9786/25)</a:t>
            </a:r>
            <a:endParaRPr lang="en-GB" sz="1600" b="1" dirty="0">
              <a:solidFill>
                <a:schemeClr val="bg1"/>
              </a:solidFill>
              <a:latin typeface="Ciutadella SemiBold" pitchFamily="2" charset="0"/>
            </a:endParaRPr>
          </a:p>
        </p:txBody>
      </p:sp>
      <p:pic>
        <p:nvPicPr>
          <p:cNvPr id="21" name="Picture 20">
            <a:extLst>
              <a:ext uri="{FF2B5EF4-FFF2-40B4-BE49-F238E27FC236}">
                <a16:creationId xmlns:a16="http://schemas.microsoft.com/office/drawing/2014/main" id="{81DE7FA8-E02B-A571-3289-0625101DAD35}"/>
              </a:ext>
            </a:extLst>
          </p:cNvPr>
          <p:cNvPicPr>
            <a:picLocks noChangeAspect="1"/>
          </p:cNvPicPr>
          <p:nvPr/>
        </p:nvPicPr>
        <p:blipFill>
          <a:blip r:embed="rId10">
            <a:extLst>
              <a:ext uri="{28A0092B-C50C-407E-A947-70E740481C1C}">
                <a14:useLocalDpi xmlns:a14="http://schemas.microsoft.com/office/drawing/2010/main" val="0"/>
              </a:ext>
            </a:extLst>
          </a:blip>
          <a:srcRect l="-1" t="-1" r="1918" b="1918"/>
          <a:stretch>
            <a:fillRect/>
          </a:stretch>
        </p:blipFill>
        <p:spPr>
          <a:xfrm>
            <a:off x="1442253" y="7471417"/>
            <a:ext cx="1117337" cy="1117337"/>
          </a:xfrm>
          <a:prstGeom prst="rect">
            <a:avLst/>
          </a:prstGeom>
        </p:spPr>
      </p:pic>
      <p:pic>
        <p:nvPicPr>
          <p:cNvPr id="23" name="Picture 22">
            <a:extLst>
              <a:ext uri="{FF2B5EF4-FFF2-40B4-BE49-F238E27FC236}">
                <a16:creationId xmlns:a16="http://schemas.microsoft.com/office/drawing/2014/main" id="{DFDDC5C2-FF9E-CF98-C156-6922A872DFA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06125" y="5676900"/>
            <a:ext cx="914400" cy="914400"/>
          </a:xfrm>
          <a:prstGeom prst="rect">
            <a:avLst/>
          </a:prstGeom>
        </p:spPr>
      </p:pic>
      <p:sp>
        <p:nvSpPr>
          <p:cNvPr id="24" name="TextBox 23">
            <a:extLst>
              <a:ext uri="{FF2B5EF4-FFF2-40B4-BE49-F238E27FC236}">
                <a16:creationId xmlns:a16="http://schemas.microsoft.com/office/drawing/2014/main" id="{620A6A05-056B-2E60-0530-CC9240AE9DB0}"/>
              </a:ext>
            </a:extLst>
          </p:cNvPr>
          <p:cNvSpPr txBox="1"/>
          <p:nvPr/>
        </p:nvSpPr>
        <p:spPr>
          <a:xfrm>
            <a:off x="6279261" y="5963550"/>
            <a:ext cx="4626864" cy="369332"/>
          </a:xfrm>
          <a:prstGeom prst="rect">
            <a:avLst/>
          </a:prstGeom>
          <a:noFill/>
        </p:spPr>
        <p:txBody>
          <a:bodyPr wrap="square" rtlCol="0">
            <a:spAutoFit/>
          </a:bodyPr>
          <a:lstStyle/>
          <a:p>
            <a:r>
              <a:rPr lang="en-GB" spc="300" dirty="0">
                <a:solidFill>
                  <a:srgbClr val="F73072"/>
                </a:solidFill>
                <a:latin typeface="Ciutadella Bold" pitchFamily="2" charset="0"/>
              </a:rPr>
              <a:t>BRANDSMITHS</a:t>
            </a:r>
            <a:r>
              <a:rPr lang="en-GB" spc="300" dirty="0"/>
              <a:t> </a:t>
            </a:r>
            <a:r>
              <a:rPr lang="en-GB" spc="300" dirty="0">
                <a:solidFill>
                  <a:schemeClr val="bg1"/>
                </a:solidFill>
                <a:latin typeface="Ciutadella" panose="01000000000000000000" pitchFamily="2" charset="0"/>
              </a:rPr>
              <a:t>| BUILT FOR BRANDS</a:t>
            </a:r>
          </a:p>
        </p:txBody>
      </p:sp>
    </p:spTree>
    <p:extLst>
      <p:ext uri="{BB962C8B-B14F-4D97-AF65-F5344CB8AC3E}">
        <p14:creationId xmlns:p14="http://schemas.microsoft.com/office/powerpoint/2010/main" val="36367872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01CD0-8D98-81A4-CC44-4EB48A7DE620}"/>
            </a:ext>
          </a:extLst>
        </p:cNvPr>
        <p:cNvGrpSpPr/>
        <p:nvPr/>
      </p:nvGrpSpPr>
      <p:grpSpPr>
        <a:xfrm>
          <a:off x="0" y="0"/>
          <a:ext cx="0" cy="0"/>
          <a:chOff x="0" y="0"/>
          <a:chExt cx="0" cy="0"/>
        </a:xfrm>
      </p:grpSpPr>
      <p:sp>
        <p:nvSpPr>
          <p:cNvPr id="29" name="TextBox 28">
            <a:extLst>
              <a:ext uri="{FF2B5EF4-FFF2-40B4-BE49-F238E27FC236}">
                <a16:creationId xmlns:a16="http://schemas.microsoft.com/office/drawing/2014/main" id="{567365F1-77A0-406D-9683-FB3823BA0962}"/>
              </a:ext>
            </a:extLst>
          </p:cNvPr>
          <p:cNvSpPr txBox="1"/>
          <p:nvPr/>
        </p:nvSpPr>
        <p:spPr>
          <a:xfrm>
            <a:off x="-22297701" y="1326173"/>
            <a:ext cx="4210145" cy="338554"/>
          </a:xfrm>
          <a:prstGeom prst="rect">
            <a:avLst/>
          </a:prstGeom>
          <a:noFill/>
        </p:spPr>
        <p:txBody>
          <a:bodyPr wrap="square" rtlCol="0">
            <a:spAutoFit/>
          </a:bodyPr>
          <a:lstStyle/>
          <a:p>
            <a:r>
              <a:rPr lang="en-GB" sz="1600" dirty="0">
                <a:solidFill>
                  <a:srgbClr val="61A3DD"/>
                </a:solidFill>
              </a:rPr>
              <a:t>Issues with copyright within logo disputes</a:t>
            </a:r>
            <a:endParaRPr lang="en-GB" sz="1600" dirty="0">
              <a:solidFill>
                <a:srgbClr val="61A3DD"/>
              </a:solidFill>
              <a:latin typeface="Ciutadella" panose="01000000000000000000" pitchFamily="2" charset="0"/>
            </a:endParaRPr>
          </a:p>
        </p:txBody>
      </p:sp>
      <p:sp>
        <p:nvSpPr>
          <p:cNvPr id="30" name="TextBox 29">
            <a:extLst>
              <a:ext uri="{FF2B5EF4-FFF2-40B4-BE49-F238E27FC236}">
                <a16:creationId xmlns:a16="http://schemas.microsoft.com/office/drawing/2014/main" id="{22547FFC-156D-3B02-0909-7486026E94EF}"/>
              </a:ext>
            </a:extLst>
          </p:cNvPr>
          <p:cNvSpPr txBox="1"/>
          <p:nvPr/>
        </p:nvSpPr>
        <p:spPr>
          <a:xfrm>
            <a:off x="-22297700" y="1822308"/>
            <a:ext cx="4687061" cy="1600438"/>
          </a:xfrm>
          <a:prstGeom prst="rect">
            <a:avLst/>
          </a:prstGeom>
          <a:noFill/>
        </p:spPr>
        <p:txBody>
          <a:bodyPr wrap="square">
            <a:spAutoFit/>
          </a:bodyPr>
          <a:lstStyle/>
          <a:p>
            <a:r>
              <a:rPr lang="en-GB" sz="1400" dirty="0">
                <a:solidFill>
                  <a:schemeClr val="bg1"/>
                </a:solidFill>
                <a:latin typeface="Ciutadella Light" panose="02000000000000000000" pitchFamily="2" charset="0"/>
                <a:ea typeface="Calibri" pitchFamily="34" charset="-122"/>
                <a:cs typeface="Calibri" pitchFamily="34" charset="-120"/>
              </a:rPr>
              <a:t>Dates of creation</a:t>
            </a:r>
          </a:p>
          <a:p>
            <a:endParaRPr lang="en-GB" sz="1400" dirty="0">
              <a:solidFill>
                <a:schemeClr val="bg1"/>
              </a:solidFill>
              <a:latin typeface="Ciutadella Light" panose="02000000000000000000" pitchFamily="2" charset="0"/>
              <a:ea typeface="Calibri" pitchFamily="34" charset="-122"/>
              <a:cs typeface="Calibri" pitchFamily="34" charset="-120"/>
            </a:endParaRPr>
          </a:p>
          <a:p>
            <a:r>
              <a:rPr lang="en-GB" sz="1400" dirty="0">
                <a:solidFill>
                  <a:schemeClr val="bg1"/>
                </a:solidFill>
                <a:latin typeface="Ciutadella Light" panose="02000000000000000000" pitchFamily="2" charset="0"/>
                <a:ea typeface="Calibri" pitchFamily="34" charset="-122"/>
                <a:cs typeface="Calibri" pitchFamily="34" charset="-120"/>
              </a:rPr>
              <a:t>Lack of originality on face</a:t>
            </a:r>
          </a:p>
          <a:p>
            <a:endParaRPr lang="en-GB" sz="1400" dirty="0">
              <a:solidFill>
                <a:schemeClr val="bg1"/>
              </a:solidFill>
              <a:latin typeface="Ciutadella Light" panose="02000000000000000000" pitchFamily="2" charset="0"/>
              <a:ea typeface="Calibri" pitchFamily="34" charset="-122"/>
              <a:cs typeface="Calibri" pitchFamily="34" charset="-120"/>
            </a:endParaRPr>
          </a:p>
          <a:p>
            <a:r>
              <a:rPr lang="en-GB" sz="1400" dirty="0">
                <a:solidFill>
                  <a:schemeClr val="bg1"/>
                </a:solidFill>
                <a:latin typeface="Ciutadella Light" panose="02000000000000000000" pitchFamily="2" charset="0"/>
                <a:ea typeface="Calibri" pitchFamily="34" charset="-122"/>
                <a:cs typeface="Calibri" pitchFamily="34" charset="-120"/>
              </a:rPr>
              <a:t>Identity of the authors</a:t>
            </a:r>
          </a:p>
          <a:p>
            <a:endParaRPr lang="en-GB" sz="1400" dirty="0">
              <a:solidFill>
                <a:schemeClr val="bg1"/>
              </a:solidFill>
              <a:latin typeface="Ciutadella Light" panose="02000000000000000000" pitchFamily="2" charset="0"/>
              <a:ea typeface="Calibri" pitchFamily="34" charset="-122"/>
              <a:cs typeface="Calibri" pitchFamily="34" charset="-120"/>
            </a:endParaRPr>
          </a:p>
          <a:p>
            <a:r>
              <a:rPr lang="en-GB" sz="1400" dirty="0">
                <a:solidFill>
                  <a:schemeClr val="bg1"/>
                </a:solidFill>
                <a:latin typeface="Ciutadella Light" panose="02000000000000000000" pitchFamily="2" charset="0"/>
                <a:ea typeface="Calibri" pitchFamily="34" charset="-122"/>
                <a:cs typeface="Calibri" pitchFamily="34" charset="-120"/>
              </a:rPr>
              <a:t>Chain of title v trade mark register</a:t>
            </a:r>
          </a:p>
        </p:txBody>
      </p:sp>
      <p:sp>
        <p:nvSpPr>
          <p:cNvPr id="31" name="TextBox 30">
            <a:extLst>
              <a:ext uri="{FF2B5EF4-FFF2-40B4-BE49-F238E27FC236}">
                <a16:creationId xmlns:a16="http://schemas.microsoft.com/office/drawing/2014/main" id="{0AF431B9-FBC1-6E7A-F910-4D5CDC8C210F}"/>
              </a:ext>
            </a:extLst>
          </p:cNvPr>
          <p:cNvSpPr txBox="1"/>
          <p:nvPr/>
        </p:nvSpPr>
        <p:spPr>
          <a:xfrm>
            <a:off x="-17781994" y="1350457"/>
            <a:ext cx="4210145" cy="338554"/>
          </a:xfrm>
          <a:prstGeom prst="rect">
            <a:avLst/>
          </a:prstGeom>
          <a:noFill/>
        </p:spPr>
        <p:txBody>
          <a:bodyPr wrap="square" rtlCol="0">
            <a:spAutoFit/>
          </a:bodyPr>
          <a:lstStyle/>
          <a:p>
            <a:r>
              <a:rPr lang="en-GB" sz="1600" dirty="0">
                <a:solidFill>
                  <a:srgbClr val="61A3DD"/>
                </a:solidFill>
              </a:rPr>
              <a:t>The Claimants’ casino logos</a:t>
            </a:r>
            <a:endParaRPr lang="en-GB" sz="1600" dirty="0">
              <a:solidFill>
                <a:srgbClr val="61A3DD"/>
              </a:solidFill>
              <a:latin typeface="Ciutadella" panose="01000000000000000000" pitchFamily="2" charset="0"/>
            </a:endParaRPr>
          </a:p>
        </p:txBody>
      </p:sp>
      <p:sp>
        <p:nvSpPr>
          <p:cNvPr id="32" name="TextBox 31">
            <a:extLst>
              <a:ext uri="{FF2B5EF4-FFF2-40B4-BE49-F238E27FC236}">
                <a16:creationId xmlns:a16="http://schemas.microsoft.com/office/drawing/2014/main" id="{58C99765-25AE-E4E3-D239-C20BE3D7D23E}"/>
              </a:ext>
            </a:extLst>
          </p:cNvPr>
          <p:cNvSpPr txBox="1"/>
          <p:nvPr/>
        </p:nvSpPr>
        <p:spPr>
          <a:xfrm>
            <a:off x="-14678082" y="1373078"/>
            <a:ext cx="3056763" cy="338554"/>
          </a:xfrm>
          <a:prstGeom prst="rect">
            <a:avLst/>
          </a:prstGeom>
          <a:noFill/>
        </p:spPr>
        <p:txBody>
          <a:bodyPr wrap="square" rtlCol="0">
            <a:spAutoFit/>
          </a:bodyPr>
          <a:lstStyle/>
          <a:p>
            <a:r>
              <a:rPr lang="en-GB" sz="1600" dirty="0">
                <a:solidFill>
                  <a:srgbClr val="61A3DD"/>
                </a:solidFill>
              </a:rPr>
              <a:t>The Claimants’ sport logos</a:t>
            </a:r>
            <a:endParaRPr lang="en-GB" sz="1600" dirty="0">
              <a:solidFill>
                <a:srgbClr val="61A3DD"/>
              </a:solidFill>
              <a:latin typeface="Ciutadella" panose="01000000000000000000" pitchFamily="2" charset="0"/>
            </a:endParaRPr>
          </a:p>
        </p:txBody>
      </p:sp>
      <p:grpSp>
        <p:nvGrpSpPr>
          <p:cNvPr id="34" name="Group 4">
            <a:extLst>
              <a:ext uri="{FF2B5EF4-FFF2-40B4-BE49-F238E27FC236}">
                <a16:creationId xmlns:a16="http://schemas.microsoft.com/office/drawing/2014/main" id="{811F46F2-C5AD-4CD0-BD18-1D506223E5F2}"/>
              </a:ext>
            </a:extLst>
          </p:cNvPr>
          <p:cNvGrpSpPr/>
          <p:nvPr/>
        </p:nvGrpSpPr>
        <p:grpSpPr>
          <a:xfrm>
            <a:off x="-17610639" y="1830289"/>
            <a:ext cx="2159672" cy="2160816"/>
            <a:chOff x="0" y="0"/>
            <a:chExt cx="5627305" cy="5630286"/>
          </a:xfrm>
        </p:grpSpPr>
        <p:sp>
          <p:nvSpPr>
            <p:cNvPr id="35" name="Freeform 5">
              <a:extLst>
                <a:ext uri="{FF2B5EF4-FFF2-40B4-BE49-F238E27FC236}">
                  <a16:creationId xmlns:a16="http://schemas.microsoft.com/office/drawing/2014/main" id="{4611199F-3D47-7C32-E688-69AA4F6ADCBC}"/>
                </a:ext>
              </a:extLst>
            </p:cNvPr>
            <p:cNvSpPr/>
            <p:nvPr/>
          </p:nvSpPr>
          <p:spPr>
            <a:xfrm>
              <a:off x="0" y="0"/>
              <a:ext cx="2787727" cy="2787727"/>
            </a:xfrm>
            <a:custGeom>
              <a:avLst/>
              <a:gdLst/>
              <a:ahLst/>
              <a:cxnLst/>
              <a:rect l="l" t="t" r="r" b="b"/>
              <a:pathLst>
                <a:path w="2787727" h="2787727">
                  <a:moveTo>
                    <a:pt x="0" y="0"/>
                  </a:moveTo>
                  <a:lnTo>
                    <a:pt x="2787727" y="0"/>
                  </a:lnTo>
                  <a:lnTo>
                    <a:pt x="2787727" y="2787727"/>
                  </a:lnTo>
                  <a:lnTo>
                    <a:pt x="0" y="2787727"/>
                  </a:lnTo>
                  <a:lnTo>
                    <a:pt x="0" y="0"/>
                  </a:lnTo>
                  <a:close/>
                </a:path>
              </a:pathLst>
            </a:custGeom>
            <a:blipFill>
              <a:blip r:embed="rId3"/>
              <a:stretch>
                <a:fillRect l="-40909" r="-40909"/>
              </a:stretch>
            </a:blipFill>
          </p:spPr>
          <p:txBody>
            <a:bodyPr/>
            <a:lstStyle/>
            <a:p>
              <a:endParaRPr lang="en-GB"/>
            </a:p>
          </p:txBody>
        </p:sp>
        <p:sp>
          <p:nvSpPr>
            <p:cNvPr id="36" name="Freeform 6">
              <a:extLst>
                <a:ext uri="{FF2B5EF4-FFF2-40B4-BE49-F238E27FC236}">
                  <a16:creationId xmlns:a16="http://schemas.microsoft.com/office/drawing/2014/main" id="{82CEBEA8-30E0-5728-F7E6-B1A84BF4105C}"/>
                </a:ext>
              </a:extLst>
            </p:cNvPr>
            <p:cNvSpPr/>
            <p:nvPr/>
          </p:nvSpPr>
          <p:spPr>
            <a:xfrm>
              <a:off x="2839578" y="0"/>
              <a:ext cx="2787727" cy="2787727"/>
            </a:xfrm>
            <a:custGeom>
              <a:avLst/>
              <a:gdLst/>
              <a:ahLst/>
              <a:cxnLst/>
              <a:rect l="l" t="t" r="r" b="b"/>
              <a:pathLst>
                <a:path w="2787727" h="2787727">
                  <a:moveTo>
                    <a:pt x="0" y="0"/>
                  </a:moveTo>
                  <a:lnTo>
                    <a:pt x="2787727" y="0"/>
                  </a:lnTo>
                  <a:lnTo>
                    <a:pt x="2787727" y="2787727"/>
                  </a:lnTo>
                  <a:lnTo>
                    <a:pt x="0" y="2787727"/>
                  </a:lnTo>
                  <a:lnTo>
                    <a:pt x="0" y="0"/>
                  </a:lnTo>
                  <a:close/>
                </a:path>
              </a:pathLst>
            </a:custGeom>
            <a:blipFill>
              <a:blip r:embed="rId4"/>
              <a:stretch>
                <a:fillRect l="-27052" t="-1436" r="-27052"/>
              </a:stretch>
            </a:blipFill>
          </p:spPr>
          <p:txBody>
            <a:bodyPr/>
            <a:lstStyle/>
            <a:p>
              <a:endParaRPr lang="en-GB"/>
            </a:p>
          </p:txBody>
        </p:sp>
        <p:grpSp>
          <p:nvGrpSpPr>
            <p:cNvPr id="37" name="Group 7">
              <a:extLst>
                <a:ext uri="{FF2B5EF4-FFF2-40B4-BE49-F238E27FC236}">
                  <a16:creationId xmlns:a16="http://schemas.microsoft.com/office/drawing/2014/main" id="{6CB7D842-091B-8AA3-CA78-268C917ED3BF}"/>
                </a:ext>
              </a:extLst>
            </p:cNvPr>
            <p:cNvGrpSpPr/>
            <p:nvPr/>
          </p:nvGrpSpPr>
          <p:grpSpPr>
            <a:xfrm>
              <a:off x="4291" y="2842559"/>
              <a:ext cx="2779144" cy="2779144"/>
              <a:chOff x="0" y="0"/>
              <a:chExt cx="812800" cy="812800"/>
            </a:xfrm>
          </p:grpSpPr>
          <p:sp>
            <p:nvSpPr>
              <p:cNvPr id="43" name="Freeform 8">
                <a:extLst>
                  <a:ext uri="{FF2B5EF4-FFF2-40B4-BE49-F238E27FC236}">
                    <a16:creationId xmlns:a16="http://schemas.microsoft.com/office/drawing/2014/main" id="{AEB1F363-BB8C-05FC-DDCC-7EBBDF9E0017}"/>
                  </a:ext>
                </a:extLst>
              </p:cNvPr>
              <p:cNvSpPr/>
              <p:nvPr/>
            </p:nvSpPr>
            <p:spPr>
              <a:xfrm>
                <a:off x="0" y="0"/>
                <a:ext cx="812800" cy="812800"/>
              </a:xfrm>
              <a:custGeom>
                <a:avLst/>
                <a:gdLst/>
                <a:ahLst/>
                <a:cxnLst/>
                <a:rect l="l" t="t" r="r" b="b"/>
                <a:pathLst>
                  <a:path w="812800" h="812800">
                    <a:moveTo>
                      <a:pt x="812800" y="0"/>
                    </a:moveTo>
                    <a:lnTo>
                      <a:pt x="812800" y="812800"/>
                    </a:lnTo>
                    <a:lnTo>
                      <a:pt x="0" y="812800"/>
                    </a:lnTo>
                    <a:lnTo>
                      <a:pt x="0" y="0"/>
                    </a:lnTo>
                    <a:close/>
                  </a:path>
                </a:pathLst>
              </a:custGeom>
              <a:solidFill>
                <a:srgbClr val="222222"/>
              </a:solidFill>
            </p:spPr>
            <p:txBody>
              <a:bodyPr/>
              <a:lstStyle/>
              <a:p>
                <a:endParaRPr lang="en-GB"/>
              </a:p>
            </p:txBody>
          </p:sp>
          <p:sp>
            <p:nvSpPr>
              <p:cNvPr id="44" name="TextBox 9">
                <a:extLst>
                  <a:ext uri="{FF2B5EF4-FFF2-40B4-BE49-F238E27FC236}">
                    <a16:creationId xmlns:a16="http://schemas.microsoft.com/office/drawing/2014/main" id="{3600FDA7-6419-6A52-0050-C85093CD1FC0}"/>
                  </a:ext>
                </a:extLst>
              </p:cNvPr>
              <p:cNvSpPr txBox="1"/>
              <p:nvPr/>
            </p:nvSpPr>
            <p:spPr>
              <a:xfrm>
                <a:off x="0" y="28575"/>
                <a:ext cx="812800" cy="784225"/>
              </a:xfrm>
              <a:prstGeom prst="rect">
                <a:avLst/>
              </a:prstGeom>
            </p:spPr>
            <p:txBody>
              <a:bodyPr lIns="36996" tIns="36996" rIns="36996" bIns="36996" rtlCol="0" anchor="ctr"/>
              <a:lstStyle/>
              <a:p>
                <a:pPr algn="ctr">
                  <a:lnSpc>
                    <a:spcPts val="2207"/>
                  </a:lnSpc>
                </a:pPr>
                <a:endParaRPr/>
              </a:p>
            </p:txBody>
          </p:sp>
        </p:grpSp>
        <p:sp>
          <p:nvSpPr>
            <p:cNvPr id="38" name="Freeform 10">
              <a:extLst>
                <a:ext uri="{FF2B5EF4-FFF2-40B4-BE49-F238E27FC236}">
                  <a16:creationId xmlns:a16="http://schemas.microsoft.com/office/drawing/2014/main" id="{26271932-EA54-FF04-7E65-305451F03E32}"/>
                </a:ext>
              </a:extLst>
            </p:cNvPr>
            <p:cNvSpPr/>
            <p:nvPr/>
          </p:nvSpPr>
          <p:spPr>
            <a:xfrm>
              <a:off x="4291" y="3305114"/>
              <a:ext cx="2779144" cy="1854033"/>
            </a:xfrm>
            <a:custGeom>
              <a:avLst/>
              <a:gdLst/>
              <a:ahLst/>
              <a:cxnLst/>
              <a:rect l="l" t="t" r="r" b="b"/>
              <a:pathLst>
                <a:path w="2779144" h="1854033">
                  <a:moveTo>
                    <a:pt x="0" y="0"/>
                  </a:moveTo>
                  <a:lnTo>
                    <a:pt x="2779145" y="0"/>
                  </a:lnTo>
                  <a:lnTo>
                    <a:pt x="2779145" y="1854034"/>
                  </a:lnTo>
                  <a:lnTo>
                    <a:pt x="0" y="1854034"/>
                  </a:lnTo>
                  <a:lnTo>
                    <a:pt x="0" y="0"/>
                  </a:lnTo>
                  <a:close/>
                </a:path>
              </a:pathLst>
            </a:custGeom>
            <a:blipFill>
              <a:blip r:embed="rId5"/>
              <a:stretch>
                <a:fillRect l="-10493" t="-650" r="-11591"/>
              </a:stretch>
            </a:blipFill>
          </p:spPr>
          <p:txBody>
            <a:bodyPr/>
            <a:lstStyle/>
            <a:p>
              <a:endParaRPr lang="en-GB"/>
            </a:p>
          </p:txBody>
        </p:sp>
        <p:grpSp>
          <p:nvGrpSpPr>
            <p:cNvPr id="39" name="Group 11">
              <a:extLst>
                <a:ext uri="{FF2B5EF4-FFF2-40B4-BE49-F238E27FC236}">
                  <a16:creationId xmlns:a16="http://schemas.microsoft.com/office/drawing/2014/main" id="{26E7F53D-B0C7-3A7D-CAD6-C8FAF4D87D7C}"/>
                </a:ext>
              </a:extLst>
            </p:cNvPr>
            <p:cNvGrpSpPr/>
            <p:nvPr/>
          </p:nvGrpSpPr>
          <p:grpSpPr>
            <a:xfrm>
              <a:off x="2839578" y="2846850"/>
              <a:ext cx="2787727" cy="2779144"/>
              <a:chOff x="0" y="0"/>
              <a:chExt cx="756122" cy="753794"/>
            </a:xfrm>
          </p:grpSpPr>
          <p:sp>
            <p:nvSpPr>
              <p:cNvPr id="41" name="Freeform 12">
                <a:extLst>
                  <a:ext uri="{FF2B5EF4-FFF2-40B4-BE49-F238E27FC236}">
                    <a16:creationId xmlns:a16="http://schemas.microsoft.com/office/drawing/2014/main" id="{C361B66B-2BFE-583C-41D7-F72D7FA0022B}"/>
                  </a:ext>
                </a:extLst>
              </p:cNvPr>
              <p:cNvSpPr/>
              <p:nvPr/>
            </p:nvSpPr>
            <p:spPr>
              <a:xfrm>
                <a:off x="0" y="0"/>
                <a:ext cx="756122" cy="753794"/>
              </a:xfrm>
              <a:custGeom>
                <a:avLst/>
                <a:gdLst/>
                <a:ahLst/>
                <a:cxnLst/>
                <a:rect l="l" t="t" r="r" b="b"/>
                <a:pathLst>
                  <a:path w="756122" h="753794">
                    <a:moveTo>
                      <a:pt x="0" y="0"/>
                    </a:moveTo>
                    <a:lnTo>
                      <a:pt x="756122" y="0"/>
                    </a:lnTo>
                    <a:lnTo>
                      <a:pt x="756122" y="753794"/>
                    </a:lnTo>
                    <a:lnTo>
                      <a:pt x="0" y="753794"/>
                    </a:lnTo>
                    <a:close/>
                  </a:path>
                </a:pathLst>
              </a:custGeom>
              <a:solidFill>
                <a:srgbClr val="FFFFFF"/>
              </a:solidFill>
            </p:spPr>
            <p:txBody>
              <a:bodyPr/>
              <a:lstStyle/>
              <a:p>
                <a:endParaRPr lang="en-GB"/>
              </a:p>
            </p:txBody>
          </p:sp>
          <p:sp>
            <p:nvSpPr>
              <p:cNvPr id="42" name="TextBox 13">
                <a:extLst>
                  <a:ext uri="{FF2B5EF4-FFF2-40B4-BE49-F238E27FC236}">
                    <a16:creationId xmlns:a16="http://schemas.microsoft.com/office/drawing/2014/main" id="{BBC89E2C-06D6-563D-730A-96DB5FCE6061}"/>
                  </a:ext>
                </a:extLst>
              </p:cNvPr>
              <p:cNvSpPr txBox="1"/>
              <p:nvPr/>
            </p:nvSpPr>
            <p:spPr>
              <a:xfrm>
                <a:off x="0" y="28575"/>
                <a:ext cx="756122" cy="725219"/>
              </a:xfrm>
              <a:prstGeom prst="rect">
                <a:avLst/>
              </a:prstGeom>
            </p:spPr>
            <p:txBody>
              <a:bodyPr lIns="36996" tIns="36996" rIns="36996" bIns="36996" rtlCol="0" anchor="ctr"/>
              <a:lstStyle/>
              <a:p>
                <a:pPr algn="ctr">
                  <a:lnSpc>
                    <a:spcPts val="2207"/>
                  </a:lnSpc>
                </a:pPr>
                <a:endParaRPr/>
              </a:p>
            </p:txBody>
          </p:sp>
        </p:grpSp>
        <p:sp>
          <p:nvSpPr>
            <p:cNvPr id="40" name="Freeform 14">
              <a:extLst>
                <a:ext uri="{FF2B5EF4-FFF2-40B4-BE49-F238E27FC236}">
                  <a16:creationId xmlns:a16="http://schemas.microsoft.com/office/drawing/2014/main" id="{A354E729-DC08-9BD0-B72A-1E465DF38AE8}"/>
                </a:ext>
              </a:extLst>
            </p:cNvPr>
            <p:cNvSpPr/>
            <p:nvPr/>
          </p:nvSpPr>
          <p:spPr>
            <a:xfrm>
              <a:off x="3025947" y="2842559"/>
              <a:ext cx="2414989" cy="2787727"/>
            </a:xfrm>
            <a:custGeom>
              <a:avLst/>
              <a:gdLst/>
              <a:ahLst/>
              <a:cxnLst/>
              <a:rect l="l" t="t" r="r" b="b"/>
              <a:pathLst>
                <a:path w="2414989" h="2787727">
                  <a:moveTo>
                    <a:pt x="0" y="0"/>
                  </a:moveTo>
                  <a:lnTo>
                    <a:pt x="2414989" y="0"/>
                  </a:lnTo>
                  <a:lnTo>
                    <a:pt x="2414989" y="2787727"/>
                  </a:lnTo>
                  <a:lnTo>
                    <a:pt x="0" y="2787727"/>
                  </a:lnTo>
                  <a:lnTo>
                    <a:pt x="0" y="0"/>
                  </a:lnTo>
                  <a:close/>
                </a:path>
              </a:pathLst>
            </a:custGeom>
            <a:blipFill>
              <a:blip r:embed="rId6"/>
              <a:stretch>
                <a:fillRect l="-59058" r="-200903" b="-84051"/>
              </a:stretch>
            </a:blipFill>
          </p:spPr>
          <p:txBody>
            <a:bodyPr/>
            <a:lstStyle/>
            <a:p>
              <a:endParaRPr lang="en-GB"/>
            </a:p>
          </p:txBody>
        </p:sp>
      </p:grpSp>
      <p:grpSp>
        <p:nvGrpSpPr>
          <p:cNvPr id="45" name="Group 15">
            <a:extLst>
              <a:ext uri="{FF2B5EF4-FFF2-40B4-BE49-F238E27FC236}">
                <a16:creationId xmlns:a16="http://schemas.microsoft.com/office/drawing/2014/main" id="{ACC539A5-63A7-DAFB-CAD4-4DD8BC433D11}"/>
              </a:ext>
            </a:extLst>
          </p:cNvPr>
          <p:cNvGrpSpPr/>
          <p:nvPr/>
        </p:nvGrpSpPr>
        <p:grpSpPr>
          <a:xfrm>
            <a:off x="-14480331" y="1822308"/>
            <a:ext cx="2159672" cy="2779917"/>
            <a:chOff x="0" y="0"/>
            <a:chExt cx="5626254" cy="7242080"/>
          </a:xfrm>
        </p:grpSpPr>
        <p:grpSp>
          <p:nvGrpSpPr>
            <p:cNvPr id="46" name="Group 16">
              <a:extLst>
                <a:ext uri="{FF2B5EF4-FFF2-40B4-BE49-F238E27FC236}">
                  <a16:creationId xmlns:a16="http://schemas.microsoft.com/office/drawing/2014/main" id="{325926D9-3CCB-962B-D66F-C8F4BE8B2658}"/>
                </a:ext>
              </a:extLst>
            </p:cNvPr>
            <p:cNvGrpSpPr/>
            <p:nvPr/>
          </p:nvGrpSpPr>
          <p:grpSpPr>
            <a:xfrm>
              <a:off x="0" y="0"/>
              <a:ext cx="2787727" cy="2779144"/>
              <a:chOff x="0" y="0"/>
              <a:chExt cx="756122" cy="753794"/>
            </a:xfrm>
          </p:grpSpPr>
          <p:sp>
            <p:nvSpPr>
              <p:cNvPr id="62" name="Freeform 17">
                <a:extLst>
                  <a:ext uri="{FF2B5EF4-FFF2-40B4-BE49-F238E27FC236}">
                    <a16:creationId xmlns:a16="http://schemas.microsoft.com/office/drawing/2014/main" id="{E0967C70-218C-6CB7-8BAD-3FB89CF9EC07}"/>
                  </a:ext>
                </a:extLst>
              </p:cNvPr>
              <p:cNvSpPr/>
              <p:nvPr/>
            </p:nvSpPr>
            <p:spPr>
              <a:xfrm>
                <a:off x="0" y="0"/>
                <a:ext cx="756122" cy="753794"/>
              </a:xfrm>
              <a:custGeom>
                <a:avLst/>
                <a:gdLst/>
                <a:ahLst/>
                <a:cxnLst/>
                <a:rect l="l" t="t" r="r" b="b"/>
                <a:pathLst>
                  <a:path w="756122" h="753794">
                    <a:moveTo>
                      <a:pt x="0" y="0"/>
                    </a:moveTo>
                    <a:lnTo>
                      <a:pt x="756122" y="0"/>
                    </a:lnTo>
                    <a:lnTo>
                      <a:pt x="756122" y="753794"/>
                    </a:lnTo>
                    <a:lnTo>
                      <a:pt x="0" y="753794"/>
                    </a:lnTo>
                    <a:close/>
                  </a:path>
                </a:pathLst>
              </a:custGeom>
              <a:solidFill>
                <a:srgbClr val="000000"/>
              </a:solidFill>
            </p:spPr>
            <p:txBody>
              <a:bodyPr/>
              <a:lstStyle/>
              <a:p>
                <a:endParaRPr lang="en-GB"/>
              </a:p>
            </p:txBody>
          </p:sp>
          <p:sp>
            <p:nvSpPr>
              <p:cNvPr id="63" name="TextBox 18">
                <a:extLst>
                  <a:ext uri="{FF2B5EF4-FFF2-40B4-BE49-F238E27FC236}">
                    <a16:creationId xmlns:a16="http://schemas.microsoft.com/office/drawing/2014/main" id="{67727910-56AF-F11E-0166-D306DDBE5933}"/>
                  </a:ext>
                </a:extLst>
              </p:cNvPr>
              <p:cNvSpPr txBox="1"/>
              <p:nvPr/>
            </p:nvSpPr>
            <p:spPr>
              <a:xfrm>
                <a:off x="0" y="28575"/>
                <a:ext cx="756122" cy="725219"/>
              </a:xfrm>
              <a:prstGeom prst="rect">
                <a:avLst/>
              </a:prstGeom>
            </p:spPr>
            <p:txBody>
              <a:bodyPr lIns="36996" tIns="36996" rIns="36996" bIns="36996" rtlCol="0" anchor="ctr"/>
              <a:lstStyle/>
              <a:p>
                <a:pPr algn="ctr">
                  <a:lnSpc>
                    <a:spcPts val="2207"/>
                  </a:lnSpc>
                </a:pPr>
                <a:endParaRPr/>
              </a:p>
            </p:txBody>
          </p:sp>
        </p:grpSp>
        <p:sp>
          <p:nvSpPr>
            <p:cNvPr id="48" name="Freeform 19">
              <a:extLst>
                <a:ext uri="{FF2B5EF4-FFF2-40B4-BE49-F238E27FC236}">
                  <a16:creationId xmlns:a16="http://schemas.microsoft.com/office/drawing/2014/main" id="{C3933676-F3C4-C0AA-CECB-0135DE21895C}"/>
                </a:ext>
              </a:extLst>
            </p:cNvPr>
            <p:cNvSpPr/>
            <p:nvPr/>
          </p:nvSpPr>
          <p:spPr>
            <a:xfrm>
              <a:off x="178799" y="398433"/>
              <a:ext cx="2430128" cy="2139209"/>
            </a:xfrm>
            <a:custGeom>
              <a:avLst/>
              <a:gdLst/>
              <a:ahLst/>
              <a:cxnLst/>
              <a:rect l="l" t="t" r="r" b="b"/>
              <a:pathLst>
                <a:path w="2430128" h="2139209">
                  <a:moveTo>
                    <a:pt x="0" y="0"/>
                  </a:moveTo>
                  <a:lnTo>
                    <a:pt x="2430129" y="0"/>
                  </a:lnTo>
                  <a:lnTo>
                    <a:pt x="2430129" y="2139209"/>
                  </a:lnTo>
                  <a:lnTo>
                    <a:pt x="0" y="2139209"/>
                  </a:lnTo>
                  <a:lnTo>
                    <a:pt x="0" y="0"/>
                  </a:lnTo>
                  <a:close/>
                </a:path>
              </a:pathLst>
            </a:custGeom>
            <a:blipFill>
              <a:blip r:embed="rId7"/>
              <a:stretch>
                <a:fillRect l="-31686" r="-33367"/>
              </a:stretch>
            </a:blipFill>
          </p:spPr>
          <p:txBody>
            <a:bodyPr/>
            <a:lstStyle/>
            <a:p>
              <a:endParaRPr lang="en-GB"/>
            </a:p>
          </p:txBody>
        </p:sp>
        <p:grpSp>
          <p:nvGrpSpPr>
            <p:cNvPr id="49" name="Group 20">
              <a:extLst>
                <a:ext uri="{FF2B5EF4-FFF2-40B4-BE49-F238E27FC236}">
                  <a16:creationId xmlns:a16="http://schemas.microsoft.com/office/drawing/2014/main" id="{09E796A3-FAE6-BA5C-DB64-027B8430C8E4}"/>
                </a:ext>
              </a:extLst>
            </p:cNvPr>
            <p:cNvGrpSpPr/>
            <p:nvPr/>
          </p:nvGrpSpPr>
          <p:grpSpPr>
            <a:xfrm>
              <a:off x="0" y="2919817"/>
              <a:ext cx="5626254" cy="1393863"/>
              <a:chOff x="0" y="0"/>
              <a:chExt cx="1526022" cy="378061"/>
            </a:xfrm>
          </p:grpSpPr>
          <p:sp>
            <p:nvSpPr>
              <p:cNvPr id="60" name="Freeform 21">
                <a:extLst>
                  <a:ext uri="{FF2B5EF4-FFF2-40B4-BE49-F238E27FC236}">
                    <a16:creationId xmlns:a16="http://schemas.microsoft.com/office/drawing/2014/main" id="{42DD5B5E-9B84-2777-6B15-5A1BFA09984F}"/>
                  </a:ext>
                </a:extLst>
              </p:cNvPr>
              <p:cNvSpPr/>
              <p:nvPr/>
            </p:nvSpPr>
            <p:spPr>
              <a:xfrm>
                <a:off x="0" y="0"/>
                <a:ext cx="1526022" cy="378061"/>
              </a:xfrm>
              <a:custGeom>
                <a:avLst/>
                <a:gdLst/>
                <a:ahLst/>
                <a:cxnLst/>
                <a:rect l="l" t="t" r="r" b="b"/>
                <a:pathLst>
                  <a:path w="1526022" h="378061">
                    <a:moveTo>
                      <a:pt x="0" y="0"/>
                    </a:moveTo>
                    <a:lnTo>
                      <a:pt x="1526022" y="0"/>
                    </a:lnTo>
                    <a:lnTo>
                      <a:pt x="1526022" y="378061"/>
                    </a:lnTo>
                    <a:lnTo>
                      <a:pt x="0" y="378061"/>
                    </a:lnTo>
                    <a:close/>
                  </a:path>
                </a:pathLst>
              </a:custGeom>
              <a:solidFill>
                <a:srgbClr val="3360A1"/>
              </a:solidFill>
            </p:spPr>
            <p:txBody>
              <a:bodyPr/>
              <a:lstStyle/>
              <a:p>
                <a:endParaRPr lang="en-GB"/>
              </a:p>
            </p:txBody>
          </p:sp>
          <p:sp>
            <p:nvSpPr>
              <p:cNvPr id="61" name="TextBox 22">
                <a:extLst>
                  <a:ext uri="{FF2B5EF4-FFF2-40B4-BE49-F238E27FC236}">
                    <a16:creationId xmlns:a16="http://schemas.microsoft.com/office/drawing/2014/main" id="{5756B5B5-CBAC-8E45-6BAB-21BB2DF29054}"/>
                  </a:ext>
                </a:extLst>
              </p:cNvPr>
              <p:cNvSpPr txBox="1"/>
              <p:nvPr/>
            </p:nvSpPr>
            <p:spPr>
              <a:xfrm>
                <a:off x="0" y="28575"/>
                <a:ext cx="1526022" cy="349486"/>
              </a:xfrm>
              <a:prstGeom prst="rect">
                <a:avLst/>
              </a:prstGeom>
            </p:spPr>
            <p:txBody>
              <a:bodyPr lIns="36996" tIns="36996" rIns="36996" bIns="36996" rtlCol="0" anchor="ctr"/>
              <a:lstStyle/>
              <a:p>
                <a:pPr algn="ctr">
                  <a:lnSpc>
                    <a:spcPts val="2207"/>
                  </a:lnSpc>
                </a:pPr>
                <a:endParaRPr/>
              </a:p>
            </p:txBody>
          </p:sp>
        </p:grpSp>
        <p:sp>
          <p:nvSpPr>
            <p:cNvPr id="50" name="Freeform 23">
              <a:extLst>
                <a:ext uri="{FF2B5EF4-FFF2-40B4-BE49-F238E27FC236}">
                  <a16:creationId xmlns:a16="http://schemas.microsoft.com/office/drawing/2014/main" id="{1B1D018C-D369-AF4C-2074-2DE0F3544ED2}"/>
                </a:ext>
              </a:extLst>
            </p:cNvPr>
            <p:cNvSpPr/>
            <p:nvPr/>
          </p:nvSpPr>
          <p:spPr>
            <a:xfrm>
              <a:off x="278836" y="3026234"/>
              <a:ext cx="5068582" cy="1181029"/>
            </a:xfrm>
            <a:custGeom>
              <a:avLst/>
              <a:gdLst/>
              <a:ahLst/>
              <a:cxnLst/>
              <a:rect l="l" t="t" r="r" b="b"/>
              <a:pathLst>
                <a:path w="5068582" h="1181029">
                  <a:moveTo>
                    <a:pt x="0" y="0"/>
                  </a:moveTo>
                  <a:lnTo>
                    <a:pt x="5068582" y="0"/>
                  </a:lnTo>
                  <a:lnTo>
                    <a:pt x="5068582" y="1181029"/>
                  </a:lnTo>
                  <a:lnTo>
                    <a:pt x="0" y="1181029"/>
                  </a:lnTo>
                  <a:lnTo>
                    <a:pt x="0" y="0"/>
                  </a:lnTo>
                  <a:close/>
                </a:path>
              </a:pathLst>
            </a:custGeom>
            <a:blipFill>
              <a:blip r:embed="rId8"/>
              <a:stretch>
                <a:fillRect t="-61936" b="-56938"/>
              </a:stretch>
            </a:blipFill>
          </p:spPr>
          <p:txBody>
            <a:bodyPr/>
            <a:lstStyle/>
            <a:p>
              <a:endParaRPr lang="en-GB"/>
            </a:p>
          </p:txBody>
        </p:sp>
        <p:grpSp>
          <p:nvGrpSpPr>
            <p:cNvPr id="51" name="Group 24">
              <a:extLst>
                <a:ext uri="{FF2B5EF4-FFF2-40B4-BE49-F238E27FC236}">
                  <a16:creationId xmlns:a16="http://schemas.microsoft.com/office/drawing/2014/main" id="{BD238CAC-4FC1-EAA8-4408-4746989A3C2F}"/>
                </a:ext>
              </a:extLst>
            </p:cNvPr>
            <p:cNvGrpSpPr/>
            <p:nvPr/>
          </p:nvGrpSpPr>
          <p:grpSpPr>
            <a:xfrm>
              <a:off x="2838527" y="0"/>
              <a:ext cx="2787727" cy="2779144"/>
              <a:chOff x="0" y="0"/>
              <a:chExt cx="756122" cy="753794"/>
            </a:xfrm>
          </p:grpSpPr>
          <p:sp>
            <p:nvSpPr>
              <p:cNvPr id="58" name="Freeform 25">
                <a:extLst>
                  <a:ext uri="{FF2B5EF4-FFF2-40B4-BE49-F238E27FC236}">
                    <a16:creationId xmlns:a16="http://schemas.microsoft.com/office/drawing/2014/main" id="{0319E5C3-BFDE-EAA4-F4A8-1AF2AC6F3366}"/>
                  </a:ext>
                </a:extLst>
              </p:cNvPr>
              <p:cNvSpPr/>
              <p:nvPr/>
            </p:nvSpPr>
            <p:spPr>
              <a:xfrm>
                <a:off x="0" y="0"/>
                <a:ext cx="756122" cy="753794"/>
              </a:xfrm>
              <a:custGeom>
                <a:avLst/>
                <a:gdLst/>
                <a:ahLst/>
                <a:cxnLst/>
                <a:rect l="l" t="t" r="r" b="b"/>
                <a:pathLst>
                  <a:path w="756122" h="753794">
                    <a:moveTo>
                      <a:pt x="0" y="0"/>
                    </a:moveTo>
                    <a:lnTo>
                      <a:pt x="756122" y="0"/>
                    </a:lnTo>
                    <a:lnTo>
                      <a:pt x="756122" y="753794"/>
                    </a:lnTo>
                    <a:lnTo>
                      <a:pt x="0" y="753794"/>
                    </a:lnTo>
                    <a:close/>
                  </a:path>
                </a:pathLst>
              </a:custGeom>
              <a:solidFill>
                <a:srgbClr val="D22026"/>
              </a:solidFill>
            </p:spPr>
            <p:txBody>
              <a:bodyPr/>
              <a:lstStyle/>
              <a:p>
                <a:endParaRPr lang="en-GB"/>
              </a:p>
            </p:txBody>
          </p:sp>
          <p:sp>
            <p:nvSpPr>
              <p:cNvPr id="59" name="TextBox 26">
                <a:extLst>
                  <a:ext uri="{FF2B5EF4-FFF2-40B4-BE49-F238E27FC236}">
                    <a16:creationId xmlns:a16="http://schemas.microsoft.com/office/drawing/2014/main" id="{CD1DEC36-2615-A9EE-CF94-A0A6F679B014}"/>
                  </a:ext>
                </a:extLst>
              </p:cNvPr>
              <p:cNvSpPr txBox="1"/>
              <p:nvPr/>
            </p:nvSpPr>
            <p:spPr>
              <a:xfrm>
                <a:off x="0" y="28575"/>
                <a:ext cx="756122" cy="725219"/>
              </a:xfrm>
              <a:prstGeom prst="rect">
                <a:avLst/>
              </a:prstGeom>
            </p:spPr>
            <p:txBody>
              <a:bodyPr lIns="36996" tIns="36996" rIns="36996" bIns="36996" rtlCol="0" anchor="ctr"/>
              <a:lstStyle/>
              <a:p>
                <a:pPr algn="ctr">
                  <a:lnSpc>
                    <a:spcPts val="2207"/>
                  </a:lnSpc>
                </a:pPr>
                <a:endParaRPr/>
              </a:p>
            </p:txBody>
          </p:sp>
        </p:grpSp>
        <p:sp>
          <p:nvSpPr>
            <p:cNvPr id="52" name="Freeform 27">
              <a:extLst>
                <a:ext uri="{FF2B5EF4-FFF2-40B4-BE49-F238E27FC236}">
                  <a16:creationId xmlns:a16="http://schemas.microsoft.com/office/drawing/2014/main" id="{19A70D1C-DD03-9050-1E45-3D2F9B152D05}"/>
                </a:ext>
              </a:extLst>
            </p:cNvPr>
            <p:cNvSpPr/>
            <p:nvPr/>
          </p:nvSpPr>
          <p:spPr>
            <a:xfrm>
              <a:off x="3014849" y="1046673"/>
              <a:ext cx="2435083" cy="685799"/>
            </a:xfrm>
            <a:custGeom>
              <a:avLst/>
              <a:gdLst/>
              <a:ahLst/>
              <a:cxnLst/>
              <a:rect l="l" t="t" r="r" b="b"/>
              <a:pathLst>
                <a:path w="2435083" h="685799">
                  <a:moveTo>
                    <a:pt x="0" y="0"/>
                  </a:moveTo>
                  <a:lnTo>
                    <a:pt x="2435083" y="0"/>
                  </a:lnTo>
                  <a:lnTo>
                    <a:pt x="2435083" y="685798"/>
                  </a:lnTo>
                  <a:lnTo>
                    <a:pt x="0" y="685798"/>
                  </a:lnTo>
                  <a:lnTo>
                    <a:pt x="0" y="0"/>
                  </a:lnTo>
                  <a:close/>
                </a:path>
              </a:pathLst>
            </a:custGeom>
            <a:blipFill>
              <a:blip r:embed="rId9"/>
              <a:stretch>
                <a:fillRect l="-33441" t="-103554" r="-31643" b="-119211"/>
              </a:stretch>
            </a:blipFill>
          </p:spPr>
          <p:txBody>
            <a:bodyPr/>
            <a:lstStyle/>
            <a:p>
              <a:endParaRPr lang="en-GB"/>
            </a:p>
          </p:txBody>
        </p:sp>
        <p:sp>
          <p:nvSpPr>
            <p:cNvPr id="53" name="Freeform 28">
              <a:extLst>
                <a:ext uri="{FF2B5EF4-FFF2-40B4-BE49-F238E27FC236}">
                  <a16:creationId xmlns:a16="http://schemas.microsoft.com/office/drawing/2014/main" id="{E7682BCB-E2BB-15CF-68EC-5A12202472F8}"/>
                </a:ext>
              </a:extLst>
            </p:cNvPr>
            <p:cNvSpPr/>
            <p:nvPr/>
          </p:nvSpPr>
          <p:spPr>
            <a:xfrm>
              <a:off x="0" y="4454353"/>
              <a:ext cx="2787727" cy="2787727"/>
            </a:xfrm>
            <a:custGeom>
              <a:avLst/>
              <a:gdLst/>
              <a:ahLst/>
              <a:cxnLst/>
              <a:rect l="l" t="t" r="r" b="b"/>
              <a:pathLst>
                <a:path w="2787727" h="2787727">
                  <a:moveTo>
                    <a:pt x="0" y="0"/>
                  </a:moveTo>
                  <a:lnTo>
                    <a:pt x="2787727" y="0"/>
                  </a:lnTo>
                  <a:lnTo>
                    <a:pt x="2787727" y="2787727"/>
                  </a:lnTo>
                  <a:lnTo>
                    <a:pt x="0" y="2787727"/>
                  </a:lnTo>
                  <a:lnTo>
                    <a:pt x="0" y="0"/>
                  </a:lnTo>
                  <a:close/>
                </a:path>
              </a:pathLst>
            </a:custGeom>
            <a:blipFill>
              <a:blip r:embed="rId10"/>
              <a:stretch>
                <a:fillRect l="-897" r="-897"/>
              </a:stretch>
            </a:blipFill>
          </p:spPr>
          <p:txBody>
            <a:bodyPr/>
            <a:lstStyle/>
            <a:p>
              <a:endParaRPr lang="en-GB"/>
            </a:p>
          </p:txBody>
        </p:sp>
        <p:grpSp>
          <p:nvGrpSpPr>
            <p:cNvPr id="54" name="Group 29">
              <a:extLst>
                <a:ext uri="{FF2B5EF4-FFF2-40B4-BE49-F238E27FC236}">
                  <a16:creationId xmlns:a16="http://schemas.microsoft.com/office/drawing/2014/main" id="{D1DF7FB4-3A83-E4A1-F402-1239D7BFC34D}"/>
                </a:ext>
              </a:extLst>
            </p:cNvPr>
            <p:cNvGrpSpPr/>
            <p:nvPr/>
          </p:nvGrpSpPr>
          <p:grpSpPr>
            <a:xfrm>
              <a:off x="2838527" y="4458645"/>
              <a:ext cx="2787727" cy="2779144"/>
              <a:chOff x="0" y="0"/>
              <a:chExt cx="756122" cy="753794"/>
            </a:xfrm>
          </p:grpSpPr>
          <p:sp>
            <p:nvSpPr>
              <p:cNvPr id="56" name="Freeform 30">
                <a:extLst>
                  <a:ext uri="{FF2B5EF4-FFF2-40B4-BE49-F238E27FC236}">
                    <a16:creationId xmlns:a16="http://schemas.microsoft.com/office/drawing/2014/main" id="{3595CE5A-1C79-30F7-081E-0054B547CE78}"/>
                  </a:ext>
                </a:extLst>
              </p:cNvPr>
              <p:cNvSpPr/>
              <p:nvPr/>
            </p:nvSpPr>
            <p:spPr>
              <a:xfrm>
                <a:off x="0" y="0"/>
                <a:ext cx="756122" cy="753794"/>
              </a:xfrm>
              <a:custGeom>
                <a:avLst/>
                <a:gdLst/>
                <a:ahLst/>
                <a:cxnLst/>
                <a:rect l="l" t="t" r="r" b="b"/>
                <a:pathLst>
                  <a:path w="756122" h="753794">
                    <a:moveTo>
                      <a:pt x="0" y="0"/>
                    </a:moveTo>
                    <a:lnTo>
                      <a:pt x="756122" y="0"/>
                    </a:lnTo>
                    <a:lnTo>
                      <a:pt x="756122" y="753794"/>
                    </a:lnTo>
                    <a:lnTo>
                      <a:pt x="0" y="753794"/>
                    </a:lnTo>
                    <a:close/>
                  </a:path>
                </a:pathLst>
              </a:custGeom>
              <a:solidFill>
                <a:srgbClr val="0987D1"/>
              </a:solidFill>
            </p:spPr>
            <p:txBody>
              <a:bodyPr/>
              <a:lstStyle/>
              <a:p>
                <a:endParaRPr lang="en-GB"/>
              </a:p>
            </p:txBody>
          </p:sp>
          <p:sp>
            <p:nvSpPr>
              <p:cNvPr id="57" name="TextBox 31">
                <a:extLst>
                  <a:ext uri="{FF2B5EF4-FFF2-40B4-BE49-F238E27FC236}">
                    <a16:creationId xmlns:a16="http://schemas.microsoft.com/office/drawing/2014/main" id="{2F139C90-F09D-BAD4-6FA6-9A7BBFAADF0B}"/>
                  </a:ext>
                </a:extLst>
              </p:cNvPr>
              <p:cNvSpPr txBox="1"/>
              <p:nvPr/>
            </p:nvSpPr>
            <p:spPr>
              <a:xfrm>
                <a:off x="0" y="28575"/>
                <a:ext cx="756122" cy="725219"/>
              </a:xfrm>
              <a:prstGeom prst="rect">
                <a:avLst/>
              </a:prstGeom>
            </p:spPr>
            <p:txBody>
              <a:bodyPr lIns="36996" tIns="36996" rIns="36996" bIns="36996" rtlCol="0" anchor="ctr"/>
              <a:lstStyle/>
              <a:p>
                <a:pPr algn="ctr">
                  <a:lnSpc>
                    <a:spcPts val="2207"/>
                  </a:lnSpc>
                </a:pPr>
                <a:endParaRPr/>
              </a:p>
            </p:txBody>
          </p:sp>
        </p:grpSp>
        <p:sp>
          <p:nvSpPr>
            <p:cNvPr id="55" name="Freeform 32">
              <a:extLst>
                <a:ext uri="{FF2B5EF4-FFF2-40B4-BE49-F238E27FC236}">
                  <a16:creationId xmlns:a16="http://schemas.microsoft.com/office/drawing/2014/main" id="{655378C2-7CAB-F4F5-B63B-A0E579158358}"/>
                </a:ext>
              </a:extLst>
            </p:cNvPr>
            <p:cNvSpPr/>
            <p:nvPr/>
          </p:nvSpPr>
          <p:spPr>
            <a:xfrm>
              <a:off x="2901866" y="5519822"/>
              <a:ext cx="2661049" cy="665372"/>
            </a:xfrm>
            <a:custGeom>
              <a:avLst/>
              <a:gdLst/>
              <a:ahLst/>
              <a:cxnLst/>
              <a:rect l="l" t="t" r="r" b="b"/>
              <a:pathLst>
                <a:path w="2661049" h="665372">
                  <a:moveTo>
                    <a:pt x="0" y="0"/>
                  </a:moveTo>
                  <a:lnTo>
                    <a:pt x="2661049" y="0"/>
                  </a:lnTo>
                  <a:lnTo>
                    <a:pt x="2661049" y="665372"/>
                  </a:lnTo>
                  <a:lnTo>
                    <a:pt x="0" y="665372"/>
                  </a:lnTo>
                  <a:lnTo>
                    <a:pt x="0" y="0"/>
                  </a:lnTo>
                  <a:close/>
                </a:path>
              </a:pathLst>
            </a:custGeom>
            <a:blipFill>
              <a:blip r:embed="rId11"/>
              <a:stretch>
                <a:fillRect l="-30946" t="-123886" r="-29901" b="-126703"/>
              </a:stretch>
            </a:blipFill>
          </p:spPr>
          <p:txBody>
            <a:bodyPr/>
            <a:lstStyle/>
            <a:p>
              <a:endParaRPr lang="en-GB"/>
            </a:p>
          </p:txBody>
        </p:sp>
      </p:grpSp>
      <p:sp>
        <p:nvSpPr>
          <p:cNvPr id="5" name="TextBox 4">
            <a:extLst>
              <a:ext uri="{FF2B5EF4-FFF2-40B4-BE49-F238E27FC236}">
                <a16:creationId xmlns:a16="http://schemas.microsoft.com/office/drawing/2014/main" id="{68C8D34A-3581-0BB6-17D6-B6B1D2451E32}"/>
              </a:ext>
            </a:extLst>
          </p:cNvPr>
          <p:cNvSpPr txBox="1"/>
          <p:nvPr/>
        </p:nvSpPr>
        <p:spPr>
          <a:xfrm>
            <a:off x="1142449" y="3566394"/>
            <a:ext cx="4687061" cy="923330"/>
          </a:xfrm>
          <a:prstGeom prst="rect">
            <a:avLst/>
          </a:prstGeom>
          <a:noFill/>
        </p:spPr>
        <p:txBody>
          <a:bodyPr wrap="square">
            <a:spAutoFit/>
          </a:bodyPr>
          <a:lstStyle/>
          <a:p>
            <a:r>
              <a:rPr lang="en-GB" dirty="0">
                <a:solidFill>
                  <a:srgbClr val="F73072"/>
                </a:solidFill>
                <a:latin typeface="Ciutadella Bold" pitchFamily="2" charset="0"/>
                <a:ea typeface="Calibri" pitchFamily="34" charset="-122"/>
                <a:cs typeface="Calibri" pitchFamily="34" charset="-120"/>
              </a:rPr>
              <a:t>“the actual creative process – the selection, combination, and design of the visual elements – is carried out entirely automatically by the AI.”</a:t>
            </a:r>
          </a:p>
        </p:txBody>
      </p:sp>
      <p:sp>
        <p:nvSpPr>
          <p:cNvPr id="10" name="TextBox 9">
            <a:extLst>
              <a:ext uri="{FF2B5EF4-FFF2-40B4-BE49-F238E27FC236}">
                <a16:creationId xmlns:a16="http://schemas.microsoft.com/office/drawing/2014/main" id="{A6E88DCC-6CF7-2F8B-77B1-8337A489F9B4}"/>
              </a:ext>
            </a:extLst>
          </p:cNvPr>
          <p:cNvSpPr txBox="1"/>
          <p:nvPr/>
        </p:nvSpPr>
        <p:spPr>
          <a:xfrm>
            <a:off x="973074" y="399151"/>
            <a:ext cx="2641495" cy="769441"/>
          </a:xfrm>
          <a:prstGeom prst="rect">
            <a:avLst/>
          </a:prstGeom>
          <a:noFill/>
        </p:spPr>
        <p:txBody>
          <a:bodyPr wrap="square" rtlCol="0">
            <a:spAutoFit/>
          </a:bodyPr>
          <a:lstStyle/>
          <a:p>
            <a:r>
              <a:rPr lang="en-GB" sz="4400" dirty="0">
                <a:solidFill>
                  <a:schemeClr val="bg1"/>
                </a:solidFill>
                <a:latin typeface="Ciutadella Bold" pitchFamily="2" charset="0"/>
              </a:rPr>
              <a:t>Copyright</a:t>
            </a:r>
            <a:endParaRPr lang="en-GB" sz="4400" dirty="0">
              <a:solidFill>
                <a:srgbClr val="F73072"/>
              </a:solidFill>
              <a:latin typeface="Ciutadella Bold" pitchFamily="2" charset="0"/>
            </a:endParaRPr>
          </a:p>
        </p:txBody>
      </p:sp>
      <p:sp>
        <p:nvSpPr>
          <p:cNvPr id="7" name="Rectangle: Rounded Corners 6">
            <a:extLst>
              <a:ext uri="{FF2B5EF4-FFF2-40B4-BE49-F238E27FC236}">
                <a16:creationId xmlns:a16="http://schemas.microsoft.com/office/drawing/2014/main" id="{DFADA476-C216-B479-6E9D-170ED917461F}"/>
              </a:ext>
            </a:extLst>
          </p:cNvPr>
          <p:cNvSpPr/>
          <p:nvPr/>
        </p:nvSpPr>
        <p:spPr>
          <a:xfrm>
            <a:off x="1069849" y="4864608"/>
            <a:ext cx="4407790" cy="1454157"/>
          </a:xfrm>
          <a:prstGeom prst="roundRect">
            <a:avLst/>
          </a:prstGeom>
          <a:solidFill>
            <a:srgbClr val="000000">
              <a:alpha val="21961"/>
            </a:srgbClr>
          </a:solidFill>
          <a:ln>
            <a:noFill/>
          </a:ln>
          <a:effectLst>
            <a:reflection blurRad="6350" stA="65000" endPos="19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8B7DD5E-DA34-53FD-BEE1-C2E8F2B4CF8C}"/>
              </a:ext>
            </a:extLst>
          </p:cNvPr>
          <p:cNvSpPr txBox="1"/>
          <p:nvPr/>
        </p:nvSpPr>
        <p:spPr>
          <a:xfrm>
            <a:off x="2659633" y="5285857"/>
            <a:ext cx="2733128" cy="584775"/>
          </a:xfrm>
          <a:prstGeom prst="rect">
            <a:avLst/>
          </a:prstGeom>
          <a:noFill/>
        </p:spPr>
        <p:txBody>
          <a:bodyPr wrap="square" rtlCol="0">
            <a:spAutoFit/>
          </a:bodyPr>
          <a:lstStyle/>
          <a:p>
            <a:r>
              <a:rPr lang="en-US" sz="1600" b="1" dirty="0">
                <a:solidFill>
                  <a:schemeClr val="bg1"/>
                </a:solidFill>
                <a:latin typeface="Ciutadella SemiBold" pitchFamily="2" charset="0"/>
                <a:sym typeface="Arimo Bold"/>
              </a:rPr>
              <a:t>AG München, Judgment of</a:t>
            </a:r>
          </a:p>
          <a:p>
            <a:r>
              <a:rPr lang="en-US" sz="1600" b="1" dirty="0">
                <a:solidFill>
                  <a:schemeClr val="bg1"/>
                </a:solidFill>
                <a:latin typeface="Ciutadella SemiBold" pitchFamily="2" charset="0"/>
                <a:sym typeface="Arimo Bold"/>
              </a:rPr>
              <a:t>Feb 13, 2026 – 142 C 9786/25)</a:t>
            </a:r>
            <a:endParaRPr lang="en-GB" sz="1600" b="1" dirty="0">
              <a:solidFill>
                <a:schemeClr val="bg1"/>
              </a:solidFill>
              <a:latin typeface="Ciutadella SemiBold" pitchFamily="2" charset="0"/>
            </a:endParaRPr>
          </a:p>
        </p:txBody>
      </p:sp>
      <p:sp>
        <p:nvSpPr>
          <p:cNvPr id="22" name="TextBox 21">
            <a:extLst>
              <a:ext uri="{FF2B5EF4-FFF2-40B4-BE49-F238E27FC236}">
                <a16:creationId xmlns:a16="http://schemas.microsoft.com/office/drawing/2014/main" id="{7F65984F-7002-7045-C5CB-BE802C3FB45C}"/>
              </a:ext>
            </a:extLst>
          </p:cNvPr>
          <p:cNvSpPr txBox="1"/>
          <p:nvPr/>
        </p:nvSpPr>
        <p:spPr>
          <a:xfrm>
            <a:off x="3338247" y="399151"/>
            <a:ext cx="2641495" cy="769441"/>
          </a:xfrm>
          <a:prstGeom prst="rect">
            <a:avLst/>
          </a:prstGeom>
          <a:noFill/>
        </p:spPr>
        <p:txBody>
          <a:bodyPr wrap="square" rtlCol="0">
            <a:spAutoFit/>
          </a:bodyPr>
          <a:lstStyle/>
          <a:p>
            <a:r>
              <a:rPr lang="en-GB" sz="4400" dirty="0">
                <a:solidFill>
                  <a:srgbClr val="F73072"/>
                </a:solidFill>
                <a:latin typeface="Ciutadella Bold" pitchFamily="2" charset="0"/>
              </a:rPr>
              <a:t>&amp; AI</a:t>
            </a:r>
          </a:p>
        </p:txBody>
      </p:sp>
      <p:grpSp>
        <p:nvGrpSpPr>
          <p:cNvPr id="13" name="Group 12">
            <a:extLst>
              <a:ext uri="{FF2B5EF4-FFF2-40B4-BE49-F238E27FC236}">
                <a16:creationId xmlns:a16="http://schemas.microsoft.com/office/drawing/2014/main" id="{78A04E01-33F1-8AD9-0E02-63E3FDF9B844}"/>
              </a:ext>
            </a:extLst>
          </p:cNvPr>
          <p:cNvGrpSpPr/>
          <p:nvPr/>
        </p:nvGrpSpPr>
        <p:grpSpPr>
          <a:xfrm>
            <a:off x="6976830" y="1326173"/>
            <a:ext cx="4210145" cy="2947656"/>
            <a:chOff x="6976830" y="1326173"/>
            <a:chExt cx="4210145" cy="2947656"/>
          </a:xfrm>
        </p:grpSpPr>
        <p:sp>
          <p:nvSpPr>
            <p:cNvPr id="28" name="Rectangle: Rounded Corners 27">
              <a:extLst>
                <a:ext uri="{FF2B5EF4-FFF2-40B4-BE49-F238E27FC236}">
                  <a16:creationId xmlns:a16="http://schemas.microsoft.com/office/drawing/2014/main" id="{036D3B2A-C525-509D-B9A2-C053C508ABF2}"/>
                </a:ext>
              </a:extLst>
            </p:cNvPr>
            <p:cNvSpPr/>
            <p:nvPr/>
          </p:nvSpPr>
          <p:spPr>
            <a:xfrm>
              <a:off x="7028188" y="1838257"/>
              <a:ext cx="4138282" cy="2435572"/>
            </a:xfrm>
            <a:prstGeom prst="roundRect">
              <a:avLst>
                <a:gd name="adj" fmla="val 8063"/>
              </a:avLst>
            </a:prstGeom>
            <a:solidFill>
              <a:schemeClr val="bg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0965BDEE-F089-DC7D-9073-BC689547DF1D}"/>
                </a:ext>
              </a:extLst>
            </p:cNvPr>
            <p:cNvSpPr txBox="1"/>
            <p:nvPr/>
          </p:nvSpPr>
          <p:spPr>
            <a:xfrm>
              <a:off x="6976830" y="1326173"/>
              <a:ext cx="4210145" cy="338554"/>
            </a:xfrm>
            <a:prstGeom prst="rect">
              <a:avLst/>
            </a:prstGeom>
            <a:noFill/>
          </p:spPr>
          <p:txBody>
            <a:bodyPr wrap="square" rtlCol="0">
              <a:spAutoFit/>
            </a:bodyPr>
            <a:lstStyle/>
            <a:p>
              <a:r>
                <a:rPr lang="en-GB" sz="1600" dirty="0">
                  <a:solidFill>
                    <a:srgbClr val="61A3DD"/>
                  </a:solidFill>
                </a:rPr>
                <a:t>The prompt</a:t>
              </a:r>
              <a:endParaRPr lang="en-GB" sz="1600" dirty="0">
                <a:solidFill>
                  <a:srgbClr val="61A3DD"/>
                </a:solidFill>
                <a:latin typeface="Ciutadella" panose="01000000000000000000" pitchFamily="2" charset="0"/>
              </a:endParaRPr>
            </a:p>
          </p:txBody>
        </p:sp>
        <p:sp>
          <p:nvSpPr>
            <p:cNvPr id="14" name="TextBox 13">
              <a:extLst>
                <a:ext uri="{FF2B5EF4-FFF2-40B4-BE49-F238E27FC236}">
                  <a16:creationId xmlns:a16="http://schemas.microsoft.com/office/drawing/2014/main" id="{1C961566-7226-FD17-42EE-45B31780A26E}"/>
                </a:ext>
              </a:extLst>
            </p:cNvPr>
            <p:cNvSpPr txBox="1"/>
            <p:nvPr/>
          </p:nvSpPr>
          <p:spPr>
            <a:xfrm>
              <a:off x="7304056" y="2002161"/>
              <a:ext cx="3662266" cy="1815882"/>
            </a:xfrm>
            <a:prstGeom prst="rect">
              <a:avLst/>
            </a:prstGeom>
            <a:noFill/>
          </p:spPr>
          <p:txBody>
            <a:bodyPr wrap="square">
              <a:spAutoFit/>
            </a:bodyPr>
            <a:lstStyle/>
            <a:p>
              <a:pPr algn="ctr"/>
              <a:r>
                <a:rPr lang="en-GB" sz="1400" dirty="0">
                  <a:latin typeface="Ciutadella" panose="01000000000000000000" pitchFamily="2" charset="0"/>
                  <a:ea typeface="Calibri" pitchFamily="34" charset="-122"/>
                  <a:cs typeface="Calibri" pitchFamily="34" charset="-120"/>
                </a:rPr>
                <a:t>“Create a logo for a career &amp; jobs notification application. For that, use the shape of a handshake and a bell icon, symbolizing an incoming job notification. The style and the colours should be trustworthy and rather simple. However, adapt the handshake and bell shapes to form something unique and creative, intermix them!”</a:t>
              </a:r>
            </a:p>
          </p:txBody>
        </p:sp>
        <p:pic>
          <p:nvPicPr>
            <p:cNvPr id="47" name="Picture 46">
              <a:extLst>
                <a:ext uri="{FF2B5EF4-FFF2-40B4-BE49-F238E27FC236}">
                  <a16:creationId xmlns:a16="http://schemas.microsoft.com/office/drawing/2014/main" id="{03885110-1D1D-D94E-CAA9-7B0309C39FE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410826" y="3719743"/>
              <a:ext cx="437047" cy="442766"/>
            </a:xfrm>
            <a:prstGeom prst="rect">
              <a:avLst/>
            </a:prstGeom>
          </p:spPr>
        </p:pic>
      </p:grpSp>
      <p:sp>
        <p:nvSpPr>
          <p:cNvPr id="11" name="TextBox 10">
            <a:extLst>
              <a:ext uri="{FF2B5EF4-FFF2-40B4-BE49-F238E27FC236}">
                <a16:creationId xmlns:a16="http://schemas.microsoft.com/office/drawing/2014/main" id="{5CA92F97-09BF-B3CF-1A4C-65C17AFE9C93}"/>
              </a:ext>
            </a:extLst>
          </p:cNvPr>
          <p:cNvSpPr txBox="1"/>
          <p:nvPr/>
        </p:nvSpPr>
        <p:spPr>
          <a:xfrm>
            <a:off x="973074" y="-2052369"/>
            <a:ext cx="10612374" cy="769441"/>
          </a:xfrm>
          <a:prstGeom prst="rect">
            <a:avLst/>
          </a:prstGeom>
          <a:noFill/>
        </p:spPr>
        <p:txBody>
          <a:bodyPr wrap="square" rtlCol="0">
            <a:spAutoFit/>
          </a:bodyPr>
          <a:lstStyle/>
          <a:p>
            <a:r>
              <a:rPr lang="en-GB" sz="4400" dirty="0">
                <a:solidFill>
                  <a:schemeClr val="bg1"/>
                </a:solidFill>
                <a:latin typeface="Ciutadella Bold" pitchFamily="2" charset="0"/>
              </a:rPr>
              <a:t>“a thing </a:t>
            </a:r>
            <a:r>
              <a:rPr lang="en-GB" sz="4400" dirty="0">
                <a:solidFill>
                  <a:srgbClr val="F73072"/>
                </a:solidFill>
                <a:latin typeface="Ciutadella Bold" pitchFamily="2" charset="0"/>
              </a:rPr>
              <a:t>to be looked at”</a:t>
            </a:r>
          </a:p>
        </p:txBody>
      </p:sp>
      <p:sp>
        <p:nvSpPr>
          <p:cNvPr id="25" name="TextBox 24">
            <a:extLst>
              <a:ext uri="{FF2B5EF4-FFF2-40B4-BE49-F238E27FC236}">
                <a16:creationId xmlns:a16="http://schemas.microsoft.com/office/drawing/2014/main" id="{9A8A06AE-CBCB-9FC4-8FAA-28D4EB667B4A}"/>
              </a:ext>
            </a:extLst>
          </p:cNvPr>
          <p:cNvSpPr txBox="1"/>
          <p:nvPr/>
        </p:nvSpPr>
        <p:spPr>
          <a:xfrm>
            <a:off x="-10570821" y="1268433"/>
            <a:ext cx="4210145" cy="338554"/>
          </a:xfrm>
          <a:prstGeom prst="rect">
            <a:avLst/>
          </a:prstGeom>
          <a:noFill/>
        </p:spPr>
        <p:txBody>
          <a:bodyPr wrap="square" rtlCol="0">
            <a:spAutoFit/>
          </a:bodyPr>
          <a:lstStyle/>
          <a:p>
            <a:r>
              <a:rPr lang="en-GB" sz="1600" dirty="0">
                <a:solidFill>
                  <a:srgbClr val="61A3DD"/>
                </a:solidFill>
              </a:rPr>
              <a:t>Section 51 Design documents and models</a:t>
            </a:r>
            <a:endParaRPr lang="en-GB" sz="1600" dirty="0">
              <a:solidFill>
                <a:srgbClr val="61A3DD"/>
              </a:solidFill>
              <a:latin typeface="Ciutadella" panose="01000000000000000000" pitchFamily="2" charset="0"/>
            </a:endParaRPr>
          </a:p>
        </p:txBody>
      </p:sp>
      <p:pic>
        <p:nvPicPr>
          <p:cNvPr id="20" name="Picture 19">
            <a:extLst>
              <a:ext uri="{FF2B5EF4-FFF2-40B4-BE49-F238E27FC236}">
                <a16:creationId xmlns:a16="http://schemas.microsoft.com/office/drawing/2014/main" id="{7B941414-FA78-610F-D9BF-8EA8E0153845}"/>
              </a:ext>
            </a:extLst>
          </p:cNvPr>
          <p:cNvPicPr>
            <a:picLocks noChangeAspect="1"/>
          </p:cNvPicPr>
          <p:nvPr/>
        </p:nvPicPr>
        <p:blipFill>
          <a:blip r:embed="rId13">
            <a:extLst>
              <a:ext uri="{28A0092B-C50C-407E-A947-70E740481C1C}">
                <a14:useLocalDpi xmlns:a14="http://schemas.microsoft.com/office/drawing/2010/main" val="0"/>
              </a:ext>
            </a:extLst>
          </a:blip>
          <a:srcRect l="13063" b="50000"/>
          <a:stretch>
            <a:fillRect/>
          </a:stretch>
        </p:blipFill>
        <p:spPr>
          <a:xfrm rot="3107159">
            <a:off x="11685005" y="136176"/>
            <a:ext cx="2370392" cy="2366171"/>
          </a:xfrm>
          <a:prstGeom prst="rect">
            <a:avLst/>
          </a:prstGeom>
        </p:spPr>
      </p:pic>
      <p:pic>
        <p:nvPicPr>
          <p:cNvPr id="21" name="Picture 20">
            <a:extLst>
              <a:ext uri="{FF2B5EF4-FFF2-40B4-BE49-F238E27FC236}">
                <a16:creationId xmlns:a16="http://schemas.microsoft.com/office/drawing/2014/main" id="{58161185-0B1F-9F64-44E0-4411CFC20FD3}"/>
              </a:ext>
            </a:extLst>
          </p:cNvPr>
          <p:cNvPicPr>
            <a:picLocks noChangeAspect="1"/>
          </p:cNvPicPr>
          <p:nvPr/>
        </p:nvPicPr>
        <p:blipFill>
          <a:blip r:embed="rId13">
            <a:extLst>
              <a:ext uri="{28A0092B-C50C-407E-A947-70E740481C1C}">
                <a14:useLocalDpi xmlns:a14="http://schemas.microsoft.com/office/drawing/2010/main" val="0"/>
              </a:ext>
            </a:extLst>
          </a:blip>
          <a:srcRect l="-6857" t="51876" r="19920" b="-1876"/>
          <a:stretch>
            <a:fillRect/>
          </a:stretch>
        </p:blipFill>
        <p:spPr>
          <a:xfrm rot="3217950">
            <a:off x="9887996" y="-1515593"/>
            <a:ext cx="2370392" cy="2366171"/>
          </a:xfrm>
          <a:prstGeom prst="rect">
            <a:avLst/>
          </a:prstGeom>
        </p:spPr>
      </p:pic>
      <p:pic>
        <p:nvPicPr>
          <p:cNvPr id="15" name="Picture 14">
            <a:extLst>
              <a:ext uri="{FF2B5EF4-FFF2-40B4-BE49-F238E27FC236}">
                <a16:creationId xmlns:a16="http://schemas.microsoft.com/office/drawing/2014/main" id="{CDA2F43B-CDA0-3CE0-F159-F3E7A5F20CF1}"/>
              </a:ext>
            </a:extLst>
          </p:cNvPr>
          <p:cNvPicPr>
            <a:picLocks noChangeAspect="1"/>
          </p:cNvPicPr>
          <p:nvPr/>
        </p:nvPicPr>
        <p:blipFill>
          <a:blip r:embed="rId14">
            <a:extLst>
              <a:ext uri="{28A0092B-C50C-407E-A947-70E740481C1C}">
                <a14:useLocalDpi xmlns:a14="http://schemas.microsoft.com/office/drawing/2010/main" val="0"/>
              </a:ext>
            </a:extLst>
          </a:blip>
          <a:srcRect l="-1" t="-1" r="1918" b="1918"/>
          <a:stretch>
            <a:fillRect/>
          </a:stretch>
        </p:blipFill>
        <p:spPr>
          <a:xfrm>
            <a:off x="1442253" y="5033017"/>
            <a:ext cx="1117337" cy="1117337"/>
          </a:xfrm>
          <a:prstGeom prst="rect">
            <a:avLst/>
          </a:prstGeom>
        </p:spPr>
      </p:pic>
      <p:sp>
        <p:nvSpPr>
          <p:cNvPr id="16" name="TextBox 15">
            <a:extLst>
              <a:ext uri="{FF2B5EF4-FFF2-40B4-BE49-F238E27FC236}">
                <a16:creationId xmlns:a16="http://schemas.microsoft.com/office/drawing/2014/main" id="{E63AFC85-92DE-C074-EA3F-C4B641964EC0}"/>
              </a:ext>
            </a:extLst>
          </p:cNvPr>
          <p:cNvSpPr txBox="1"/>
          <p:nvPr/>
        </p:nvSpPr>
        <p:spPr>
          <a:xfrm>
            <a:off x="-11303065" y="1822308"/>
            <a:ext cx="10329663" cy="1015663"/>
          </a:xfrm>
          <a:prstGeom prst="rect">
            <a:avLst/>
          </a:prstGeom>
          <a:noFill/>
        </p:spPr>
        <p:txBody>
          <a:bodyPr wrap="square">
            <a:spAutoFit/>
          </a:bodyPr>
          <a:lstStyle/>
          <a:p>
            <a:r>
              <a:rPr lang="en-US" sz="2000" b="1" dirty="0">
                <a:solidFill>
                  <a:srgbClr val="E91E8C"/>
                </a:solidFill>
                <a:latin typeface="Ciutadella Light" panose="02000000000000000000" pitchFamily="2" charset="0"/>
                <a:ea typeface="Calibri" pitchFamily="34" charset="-122"/>
                <a:cs typeface="Calibri" pitchFamily="34" charset="-120"/>
              </a:rPr>
              <a:t>(1)</a:t>
            </a:r>
            <a:r>
              <a:rPr lang="en-US" sz="2000" dirty="0">
                <a:solidFill>
                  <a:srgbClr val="F0EEF5"/>
                </a:solidFill>
                <a:latin typeface="Ciutadella Light" panose="02000000000000000000" pitchFamily="2" charset="0"/>
                <a:ea typeface="Calibri" pitchFamily="34" charset="-122"/>
                <a:cs typeface="Calibri" pitchFamily="34" charset="-120"/>
              </a:rPr>
              <a:t> It is not an infringement of any copyright in a design document or model recording or embodying a design for anything other than an artistic work or a typeface to make an article to the design or to copy an article made to the design.….</a:t>
            </a:r>
          </a:p>
        </p:txBody>
      </p:sp>
      <p:sp>
        <p:nvSpPr>
          <p:cNvPr id="17" name="TextBox 16">
            <a:extLst>
              <a:ext uri="{FF2B5EF4-FFF2-40B4-BE49-F238E27FC236}">
                <a16:creationId xmlns:a16="http://schemas.microsoft.com/office/drawing/2014/main" id="{E78FA557-B748-D68C-A171-0ABBC0976A7E}"/>
              </a:ext>
            </a:extLst>
          </p:cNvPr>
          <p:cNvSpPr txBox="1"/>
          <p:nvPr/>
        </p:nvSpPr>
        <p:spPr>
          <a:xfrm>
            <a:off x="-11287497" y="3145144"/>
            <a:ext cx="9982200" cy="1015663"/>
          </a:xfrm>
          <a:prstGeom prst="rect">
            <a:avLst/>
          </a:prstGeom>
          <a:noFill/>
        </p:spPr>
        <p:txBody>
          <a:bodyPr wrap="square">
            <a:spAutoFit/>
          </a:bodyPr>
          <a:lstStyle/>
          <a:p>
            <a:r>
              <a:rPr lang="en-US" sz="2000" b="1" dirty="0">
                <a:solidFill>
                  <a:srgbClr val="E91E8C"/>
                </a:solidFill>
                <a:latin typeface="Ciutadella Light" panose="02000000000000000000" pitchFamily="2" charset="0"/>
                <a:ea typeface="Calibri" pitchFamily="34" charset="-122"/>
                <a:cs typeface="Calibri" pitchFamily="34" charset="-120"/>
              </a:rPr>
              <a:t>(3)</a:t>
            </a:r>
            <a:r>
              <a:rPr lang="en-US" sz="2000" dirty="0">
                <a:solidFill>
                  <a:srgbClr val="F0EEF5"/>
                </a:solidFill>
                <a:latin typeface="Ciutadella Light" panose="02000000000000000000" pitchFamily="2" charset="0"/>
                <a:ea typeface="Calibri" pitchFamily="34" charset="-122"/>
                <a:cs typeface="Calibri" pitchFamily="34" charset="-120"/>
              </a:rPr>
              <a:t> In this section—</a:t>
            </a:r>
            <a:endParaRPr lang="en-US" sz="2000" dirty="0">
              <a:latin typeface="Ciutadella Light" panose="02000000000000000000" pitchFamily="2" charset="0"/>
            </a:endParaRPr>
          </a:p>
          <a:p>
            <a:r>
              <a:rPr lang="en-US" sz="2000" dirty="0">
                <a:solidFill>
                  <a:srgbClr val="F0EEF5"/>
                </a:solidFill>
                <a:latin typeface="Ciutadella Light" panose="02000000000000000000" pitchFamily="2" charset="0"/>
                <a:ea typeface="Calibri" pitchFamily="34" charset="-122"/>
                <a:cs typeface="Calibri" pitchFamily="34" charset="-120"/>
              </a:rPr>
              <a:t>“design” means the design of the shape or configuration (whether internal or external) of the whole or part of an article, other than surface decoration</a:t>
            </a:r>
            <a:endParaRPr lang="en-US" sz="2000" dirty="0">
              <a:latin typeface="Ciutadella Light" panose="02000000000000000000" pitchFamily="2" charset="0"/>
            </a:endParaRPr>
          </a:p>
        </p:txBody>
      </p:sp>
      <p:pic>
        <p:nvPicPr>
          <p:cNvPr id="12" name="Picture 11">
            <a:extLst>
              <a:ext uri="{FF2B5EF4-FFF2-40B4-BE49-F238E27FC236}">
                <a16:creationId xmlns:a16="http://schemas.microsoft.com/office/drawing/2014/main" id="{6D3A8E37-DC36-53B7-91EE-53D4C96503FB}"/>
              </a:ext>
            </a:extLst>
          </p:cNvPr>
          <p:cNvPicPr>
            <a:picLocks noChangeAspect="1"/>
          </p:cNvPicPr>
          <p:nvPr/>
        </p:nvPicPr>
        <p:blipFill>
          <a:blip r:embed="rId15"/>
          <a:stretch>
            <a:fillRect/>
          </a:stretch>
        </p:blipFill>
        <p:spPr>
          <a:xfrm>
            <a:off x="1131659" y="1606987"/>
            <a:ext cx="5091503" cy="1630669"/>
          </a:xfrm>
          <a:prstGeom prst="rect">
            <a:avLst/>
          </a:prstGeom>
          <a:ln w="57150">
            <a:solidFill>
              <a:schemeClr val="tx2"/>
            </a:solidFill>
          </a:ln>
        </p:spPr>
      </p:pic>
      <p:sp>
        <p:nvSpPr>
          <p:cNvPr id="18" name="Rectangle: Rounded Corners 17">
            <a:extLst>
              <a:ext uri="{FF2B5EF4-FFF2-40B4-BE49-F238E27FC236}">
                <a16:creationId xmlns:a16="http://schemas.microsoft.com/office/drawing/2014/main" id="{FF878B8F-0B8D-BB0E-5151-BFD7D71E5106}"/>
              </a:ext>
            </a:extLst>
          </p:cNvPr>
          <p:cNvSpPr/>
          <p:nvPr/>
        </p:nvSpPr>
        <p:spPr>
          <a:xfrm>
            <a:off x="-7355887" y="4864608"/>
            <a:ext cx="5026151" cy="1454157"/>
          </a:xfrm>
          <a:prstGeom prst="roundRect">
            <a:avLst/>
          </a:prstGeom>
          <a:solidFill>
            <a:srgbClr val="000000">
              <a:alpha val="21961"/>
            </a:srgbClr>
          </a:solidFill>
          <a:ln>
            <a:noFill/>
          </a:ln>
          <a:effectLst>
            <a:reflection blurRad="6350" stA="65000" endPos="19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B4340187-F9FA-7ABB-44FD-DCE5BE6036D3}"/>
              </a:ext>
            </a:extLst>
          </p:cNvPr>
          <p:cNvSpPr txBox="1"/>
          <p:nvPr/>
        </p:nvSpPr>
        <p:spPr>
          <a:xfrm>
            <a:off x="-5681225" y="5174068"/>
            <a:ext cx="3211554" cy="830997"/>
          </a:xfrm>
          <a:prstGeom prst="rect">
            <a:avLst/>
          </a:prstGeom>
          <a:noFill/>
        </p:spPr>
        <p:txBody>
          <a:bodyPr wrap="square" rtlCol="0">
            <a:spAutoFit/>
          </a:bodyPr>
          <a:lstStyle/>
          <a:p>
            <a:r>
              <a:rPr lang="en-US" sz="1600" b="1" dirty="0">
                <a:solidFill>
                  <a:schemeClr val="bg1"/>
                </a:solidFill>
                <a:latin typeface="Ciutadella SemiBold" pitchFamily="2" charset="0"/>
                <a:sym typeface="Arimo Bold"/>
              </a:rPr>
              <a:t>AGA RANGEMASTER GROUP LTD V UK INNOVATIONS GROUP LTD [2025] EWCA CIV 1622</a:t>
            </a:r>
            <a:endParaRPr lang="en-GB" sz="1600" b="1" dirty="0">
              <a:solidFill>
                <a:schemeClr val="bg1"/>
              </a:solidFill>
              <a:latin typeface="Ciutadella SemiBold" pitchFamily="2" charset="0"/>
            </a:endParaRPr>
          </a:p>
        </p:txBody>
      </p:sp>
      <p:pic>
        <p:nvPicPr>
          <p:cNvPr id="23" name="Picture 22">
            <a:extLst>
              <a:ext uri="{FF2B5EF4-FFF2-40B4-BE49-F238E27FC236}">
                <a16:creationId xmlns:a16="http://schemas.microsoft.com/office/drawing/2014/main" id="{5C5D49E9-E428-E256-7CAA-DB0706FC6A8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959186" y="4997756"/>
            <a:ext cx="1183620" cy="1183620"/>
          </a:xfrm>
          <a:prstGeom prst="rect">
            <a:avLst/>
          </a:prstGeom>
        </p:spPr>
      </p:pic>
      <p:sp>
        <p:nvSpPr>
          <p:cNvPr id="27" name="Rectangle 26">
            <a:extLst>
              <a:ext uri="{FF2B5EF4-FFF2-40B4-BE49-F238E27FC236}">
                <a16:creationId xmlns:a16="http://schemas.microsoft.com/office/drawing/2014/main" id="{F3547863-16C1-535B-5885-B77C2CB325A9}"/>
              </a:ext>
            </a:extLst>
          </p:cNvPr>
          <p:cNvSpPr/>
          <p:nvPr/>
        </p:nvSpPr>
        <p:spPr>
          <a:xfrm>
            <a:off x="6279261" y="5466522"/>
            <a:ext cx="6045260" cy="1590261"/>
          </a:xfrm>
          <a:prstGeom prst="rect">
            <a:avLst/>
          </a:prstGeom>
          <a:solidFill>
            <a:srgbClr val="0A00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8" name="Picture 97">
            <a:extLst>
              <a:ext uri="{FF2B5EF4-FFF2-40B4-BE49-F238E27FC236}">
                <a16:creationId xmlns:a16="http://schemas.microsoft.com/office/drawing/2014/main" id="{3DA53278-AF36-003F-4E7E-0BB6485FBE8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906125" y="5676900"/>
            <a:ext cx="914400" cy="914400"/>
          </a:xfrm>
          <a:prstGeom prst="rect">
            <a:avLst/>
          </a:prstGeom>
        </p:spPr>
      </p:pic>
      <p:sp>
        <p:nvSpPr>
          <p:cNvPr id="99" name="TextBox 98">
            <a:extLst>
              <a:ext uri="{FF2B5EF4-FFF2-40B4-BE49-F238E27FC236}">
                <a16:creationId xmlns:a16="http://schemas.microsoft.com/office/drawing/2014/main" id="{0AFA3BC0-829D-8A5B-0B63-BE8B4D8AA5EB}"/>
              </a:ext>
            </a:extLst>
          </p:cNvPr>
          <p:cNvSpPr txBox="1"/>
          <p:nvPr/>
        </p:nvSpPr>
        <p:spPr>
          <a:xfrm>
            <a:off x="6279261" y="5949434"/>
            <a:ext cx="4626864" cy="369332"/>
          </a:xfrm>
          <a:prstGeom prst="rect">
            <a:avLst/>
          </a:prstGeom>
          <a:noFill/>
        </p:spPr>
        <p:txBody>
          <a:bodyPr wrap="square" rtlCol="0">
            <a:spAutoFit/>
          </a:bodyPr>
          <a:lstStyle/>
          <a:p>
            <a:r>
              <a:rPr lang="en-GB" spc="300" dirty="0">
                <a:solidFill>
                  <a:srgbClr val="F73072"/>
                </a:solidFill>
                <a:latin typeface="Ciutadella Bold" pitchFamily="2" charset="0"/>
              </a:rPr>
              <a:t>BRANDSMITHS</a:t>
            </a:r>
            <a:r>
              <a:rPr lang="en-GB" spc="300" dirty="0"/>
              <a:t> </a:t>
            </a:r>
            <a:r>
              <a:rPr lang="en-GB" spc="300" dirty="0">
                <a:solidFill>
                  <a:schemeClr val="bg1"/>
                </a:solidFill>
                <a:latin typeface="Ciutadella" panose="01000000000000000000" pitchFamily="2" charset="0"/>
              </a:rPr>
              <a:t>| BUILT FOR BRANDS</a:t>
            </a:r>
          </a:p>
        </p:txBody>
      </p:sp>
      <p:grpSp>
        <p:nvGrpSpPr>
          <p:cNvPr id="3" name="Group 2">
            <a:extLst>
              <a:ext uri="{FF2B5EF4-FFF2-40B4-BE49-F238E27FC236}">
                <a16:creationId xmlns:a16="http://schemas.microsoft.com/office/drawing/2014/main" id="{97AE421C-0DB6-F92D-EA68-8A5422DC05EF}"/>
              </a:ext>
            </a:extLst>
          </p:cNvPr>
          <p:cNvGrpSpPr/>
          <p:nvPr/>
        </p:nvGrpSpPr>
        <p:grpSpPr>
          <a:xfrm>
            <a:off x="14357913" y="1495450"/>
            <a:ext cx="7871498" cy="2900730"/>
            <a:chOff x="2293822" y="1495450"/>
            <a:chExt cx="7871498" cy="2900730"/>
          </a:xfrm>
          <a:effectLst>
            <a:reflection blurRad="203200" stA="62000" endPos="22000" dist="50800" dir="5400000" sy="-100000" algn="bl" rotWithShape="0"/>
          </a:effectLst>
        </p:grpSpPr>
        <p:sp>
          <p:nvSpPr>
            <p:cNvPr id="4" name="Rectangle: Rounded Corners 3">
              <a:extLst>
                <a:ext uri="{FF2B5EF4-FFF2-40B4-BE49-F238E27FC236}">
                  <a16:creationId xmlns:a16="http://schemas.microsoft.com/office/drawing/2014/main" id="{2484870B-04B3-3822-F7C2-B0AF37BDDA2C}"/>
                </a:ext>
              </a:extLst>
            </p:cNvPr>
            <p:cNvSpPr/>
            <p:nvPr/>
          </p:nvSpPr>
          <p:spPr>
            <a:xfrm>
              <a:off x="2293822" y="1495450"/>
              <a:ext cx="7871498" cy="290073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a:extLst>
                <a:ext uri="{FF2B5EF4-FFF2-40B4-BE49-F238E27FC236}">
                  <a16:creationId xmlns:a16="http://schemas.microsoft.com/office/drawing/2014/main" id="{945688EA-B6E0-6B9D-1A23-0D6CA2E1BDD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89446" y="1786940"/>
              <a:ext cx="708025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Picture 5">
            <a:extLst>
              <a:ext uri="{FF2B5EF4-FFF2-40B4-BE49-F238E27FC236}">
                <a16:creationId xmlns:a16="http://schemas.microsoft.com/office/drawing/2014/main" id="{43FE3D68-1C53-24BE-31A3-3CE50E77C8B7}"/>
              </a:ext>
            </a:extLst>
          </p:cNvPr>
          <p:cNvPicPr>
            <a:picLocks noChangeAspect="1"/>
          </p:cNvPicPr>
          <p:nvPr/>
        </p:nvPicPr>
        <p:blipFill>
          <a:blip r:embed="rId19">
            <a:extLst>
              <a:ext uri="{28A0092B-C50C-407E-A947-70E740481C1C}">
                <a14:useLocalDpi xmlns:a14="http://schemas.microsoft.com/office/drawing/2010/main" val="0"/>
              </a:ext>
            </a:extLst>
          </a:blip>
          <a:srcRect r="2496"/>
          <a:stretch>
            <a:fillRect/>
          </a:stretch>
        </p:blipFill>
        <p:spPr>
          <a:xfrm>
            <a:off x="0" y="0"/>
            <a:ext cx="667512" cy="6858000"/>
          </a:xfrm>
          <a:prstGeom prst="rect">
            <a:avLst/>
          </a:prstGeom>
        </p:spPr>
      </p:pic>
      <p:sp>
        <p:nvSpPr>
          <p:cNvPr id="33" name="Rectangle: Rounded Corners 32">
            <a:extLst>
              <a:ext uri="{FF2B5EF4-FFF2-40B4-BE49-F238E27FC236}">
                <a16:creationId xmlns:a16="http://schemas.microsoft.com/office/drawing/2014/main" id="{4A283E6F-9B8E-C9D4-D8A0-7DEA5D97A4F2}"/>
              </a:ext>
            </a:extLst>
          </p:cNvPr>
          <p:cNvSpPr/>
          <p:nvPr/>
        </p:nvSpPr>
        <p:spPr>
          <a:xfrm>
            <a:off x="1069849" y="9352422"/>
            <a:ext cx="4407790" cy="1454157"/>
          </a:xfrm>
          <a:prstGeom prst="roundRect">
            <a:avLst/>
          </a:prstGeom>
          <a:solidFill>
            <a:srgbClr val="000000">
              <a:alpha val="21961"/>
            </a:srgbClr>
          </a:solidFill>
          <a:ln>
            <a:noFill/>
          </a:ln>
          <a:effectLst>
            <a:reflection blurRad="6350" stA="65000" endPos="19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TextBox 96">
            <a:extLst>
              <a:ext uri="{FF2B5EF4-FFF2-40B4-BE49-F238E27FC236}">
                <a16:creationId xmlns:a16="http://schemas.microsoft.com/office/drawing/2014/main" id="{E20CD553-9180-044E-B3CA-2366E7F17B1E}"/>
              </a:ext>
            </a:extLst>
          </p:cNvPr>
          <p:cNvSpPr txBox="1"/>
          <p:nvPr/>
        </p:nvSpPr>
        <p:spPr>
          <a:xfrm>
            <a:off x="2659633" y="9773671"/>
            <a:ext cx="2733128" cy="830997"/>
          </a:xfrm>
          <a:prstGeom prst="rect">
            <a:avLst/>
          </a:prstGeom>
          <a:noFill/>
        </p:spPr>
        <p:txBody>
          <a:bodyPr wrap="square" rtlCol="0">
            <a:spAutoFit/>
          </a:bodyPr>
          <a:lstStyle/>
          <a:p>
            <a:r>
              <a:rPr lang="en-GB" sz="1600" b="1" dirty="0">
                <a:solidFill>
                  <a:schemeClr val="bg1"/>
                </a:solidFill>
                <a:latin typeface="Ciutadella SemiBold" pitchFamily="2" charset="0"/>
                <a:sym typeface="Arimo Bold"/>
              </a:rPr>
              <a:t>German Higher Regional Court on April 2, 2026 (case no. I-20 W 2/26)</a:t>
            </a:r>
            <a:endParaRPr lang="en-GB" sz="1600" b="1" dirty="0">
              <a:solidFill>
                <a:schemeClr val="bg1"/>
              </a:solidFill>
              <a:latin typeface="Ciutadella SemiBold" pitchFamily="2" charset="0"/>
            </a:endParaRPr>
          </a:p>
        </p:txBody>
      </p:sp>
      <p:pic>
        <p:nvPicPr>
          <p:cNvPr id="100" name="Picture 99">
            <a:extLst>
              <a:ext uri="{FF2B5EF4-FFF2-40B4-BE49-F238E27FC236}">
                <a16:creationId xmlns:a16="http://schemas.microsoft.com/office/drawing/2014/main" id="{6C2C3672-B351-3A5F-2C1F-F0BD6635776E}"/>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469134" y="9609478"/>
            <a:ext cx="1110472" cy="1110472"/>
          </a:xfrm>
          <a:prstGeom prst="rect">
            <a:avLst/>
          </a:prstGeom>
        </p:spPr>
      </p:pic>
    </p:spTree>
    <p:extLst>
      <p:ext uri="{BB962C8B-B14F-4D97-AF65-F5344CB8AC3E}">
        <p14:creationId xmlns:p14="http://schemas.microsoft.com/office/powerpoint/2010/main" val="13365094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C0377-0249-5A08-2C5C-BA6DB024DEBB}"/>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2F61E6B8-DB94-EAC2-E23C-C53100DD991E}"/>
              </a:ext>
            </a:extLst>
          </p:cNvPr>
          <p:cNvGrpSpPr/>
          <p:nvPr/>
        </p:nvGrpSpPr>
        <p:grpSpPr>
          <a:xfrm>
            <a:off x="2293822" y="1495450"/>
            <a:ext cx="7871498" cy="2900730"/>
            <a:chOff x="2293822" y="1495450"/>
            <a:chExt cx="7871498" cy="2900730"/>
          </a:xfrm>
          <a:effectLst>
            <a:reflection blurRad="203200" stA="62000" endPos="22000" dist="50800" dir="5400000" sy="-100000" algn="bl" rotWithShape="0"/>
          </a:effectLst>
        </p:grpSpPr>
        <p:sp>
          <p:nvSpPr>
            <p:cNvPr id="3" name="Rectangle: Rounded Corners 2">
              <a:extLst>
                <a:ext uri="{FF2B5EF4-FFF2-40B4-BE49-F238E27FC236}">
                  <a16:creationId xmlns:a16="http://schemas.microsoft.com/office/drawing/2014/main" id="{F8420DBD-CEFB-5CB6-83C7-E46A65D035EB}"/>
                </a:ext>
              </a:extLst>
            </p:cNvPr>
            <p:cNvSpPr/>
            <p:nvPr/>
          </p:nvSpPr>
          <p:spPr>
            <a:xfrm>
              <a:off x="2293822" y="1495450"/>
              <a:ext cx="7871498" cy="290073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a:extLst>
                <a:ext uri="{FF2B5EF4-FFF2-40B4-BE49-F238E27FC236}">
                  <a16:creationId xmlns:a16="http://schemas.microsoft.com/office/drawing/2014/main" id="{BC304EFA-22BA-2485-DA46-6DFEF301F0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9446" y="1786940"/>
              <a:ext cx="708025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a:extLst>
              <a:ext uri="{FF2B5EF4-FFF2-40B4-BE49-F238E27FC236}">
                <a16:creationId xmlns:a16="http://schemas.microsoft.com/office/drawing/2014/main" id="{974985F1-0872-EFC0-2955-07435C08C2F4}"/>
              </a:ext>
            </a:extLst>
          </p:cNvPr>
          <p:cNvSpPr txBox="1"/>
          <p:nvPr/>
        </p:nvSpPr>
        <p:spPr>
          <a:xfrm>
            <a:off x="973074" y="399151"/>
            <a:ext cx="2641495" cy="769441"/>
          </a:xfrm>
          <a:prstGeom prst="rect">
            <a:avLst/>
          </a:prstGeom>
          <a:noFill/>
        </p:spPr>
        <p:txBody>
          <a:bodyPr wrap="square" rtlCol="0">
            <a:spAutoFit/>
          </a:bodyPr>
          <a:lstStyle/>
          <a:p>
            <a:r>
              <a:rPr lang="en-GB" sz="4400" dirty="0">
                <a:solidFill>
                  <a:schemeClr val="bg1"/>
                </a:solidFill>
                <a:latin typeface="Ciutadella Bold" pitchFamily="2" charset="0"/>
              </a:rPr>
              <a:t>Copyright</a:t>
            </a:r>
            <a:endParaRPr lang="en-GB" sz="4400" dirty="0">
              <a:solidFill>
                <a:srgbClr val="F73072"/>
              </a:solidFill>
              <a:latin typeface="Ciutadella Bold" pitchFamily="2" charset="0"/>
            </a:endParaRPr>
          </a:p>
        </p:txBody>
      </p:sp>
      <p:sp>
        <p:nvSpPr>
          <p:cNvPr id="7" name="Rectangle: Rounded Corners 6">
            <a:extLst>
              <a:ext uri="{FF2B5EF4-FFF2-40B4-BE49-F238E27FC236}">
                <a16:creationId xmlns:a16="http://schemas.microsoft.com/office/drawing/2014/main" id="{9AE92AE8-87F9-9446-FEEB-3AA392BBEAF5}"/>
              </a:ext>
            </a:extLst>
          </p:cNvPr>
          <p:cNvSpPr/>
          <p:nvPr/>
        </p:nvSpPr>
        <p:spPr>
          <a:xfrm>
            <a:off x="1069849" y="4864608"/>
            <a:ext cx="4407790" cy="1454157"/>
          </a:xfrm>
          <a:prstGeom prst="roundRect">
            <a:avLst/>
          </a:prstGeom>
          <a:solidFill>
            <a:srgbClr val="000000">
              <a:alpha val="21961"/>
            </a:srgbClr>
          </a:solidFill>
          <a:ln>
            <a:noFill/>
          </a:ln>
          <a:effectLst>
            <a:reflection blurRad="6350" stA="65000" endPos="19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531D6B33-4E15-4B12-2D77-451DF0B09E0E}"/>
              </a:ext>
            </a:extLst>
          </p:cNvPr>
          <p:cNvSpPr txBox="1"/>
          <p:nvPr/>
        </p:nvSpPr>
        <p:spPr>
          <a:xfrm>
            <a:off x="2659633" y="5285857"/>
            <a:ext cx="2733128" cy="830997"/>
          </a:xfrm>
          <a:prstGeom prst="rect">
            <a:avLst/>
          </a:prstGeom>
          <a:noFill/>
        </p:spPr>
        <p:txBody>
          <a:bodyPr wrap="square" rtlCol="0">
            <a:spAutoFit/>
          </a:bodyPr>
          <a:lstStyle/>
          <a:p>
            <a:r>
              <a:rPr lang="en-GB" sz="1600" b="1" dirty="0">
                <a:solidFill>
                  <a:schemeClr val="bg1"/>
                </a:solidFill>
                <a:latin typeface="Ciutadella SemiBold" pitchFamily="2" charset="0"/>
                <a:sym typeface="Arimo Bold"/>
              </a:rPr>
              <a:t>German Higher Regional Court on April 2, 2026 (case no. I-20 W 2/26)</a:t>
            </a:r>
            <a:endParaRPr lang="en-GB" sz="1600" b="1" dirty="0">
              <a:solidFill>
                <a:schemeClr val="bg1"/>
              </a:solidFill>
              <a:latin typeface="Ciutadella SemiBold" pitchFamily="2" charset="0"/>
            </a:endParaRPr>
          </a:p>
        </p:txBody>
      </p:sp>
      <p:sp>
        <p:nvSpPr>
          <p:cNvPr id="22" name="TextBox 21">
            <a:extLst>
              <a:ext uri="{FF2B5EF4-FFF2-40B4-BE49-F238E27FC236}">
                <a16:creationId xmlns:a16="http://schemas.microsoft.com/office/drawing/2014/main" id="{C34251DE-70CB-2325-8098-053E4BF0327D}"/>
              </a:ext>
            </a:extLst>
          </p:cNvPr>
          <p:cNvSpPr txBox="1"/>
          <p:nvPr/>
        </p:nvSpPr>
        <p:spPr>
          <a:xfrm>
            <a:off x="3338247" y="399151"/>
            <a:ext cx="2641495" cy="769441"/>
          </a:xfrm>
          <a:prstGeom prst="rect">
            <a:avLst/>
          </a:prstGeom>
          <a:noFill/>
        </p:spPr>
        <p:txBody>
          <a:bodyPr wrap="square" rtlCol="0">
            <a:spAutoFit/>
          </a:bodyPr>
          <a:lstStyle/>
          <a:p>
            <a:r>
              <a:rPr lang="en-GB" sz="4400" dirty="0">
                <a:solidFill>
                  <a:srgbClr val="F73072"/>
                </a:solidFill>
                <a:latin typeface="Ciutadella Bold" pitchFamily="2" charset="0"/>
              </a:rPr>
              <a:t>&amp; AI</a:t>
            </a:r>
          </a:p>
        </p:txBody>
      </p:sp>
      <p:sp>
        <p:nvSpPr>
          <p:cNvPr id="11" name="TextBox 10">
            <a:extLst>
              <a:ext uri="{FF2B5EF4-FFF2-40B4-BE49-F238E27FC236}">
                <a16:creationId xmlns:a16="http://schemas.microsoft.com/office/drawing/2014/main" id="{92699689-E440-BD10-5DA4-C93CC6199FAC}"/>
              </a:ext>
            </a:extLst>
          </p:cNvPr>
          <p:cNvSpPr txBox="1"/>
          <p:nvPr/>
        </p:nvSpPr>
        <p:spPr>
          <a:xfrm>
            <a:off x="973074" y="-2052369"/>
            <a:ext cx="10612374" cy="769441"/>
          </a:xfrm>
          <a:prstGeom prst="rect">
            <a:avLst/>
          </a:prstGeom>
          <a:noFill/>
        </p:spPr>
        <p:txBody>
          <a:bodyPr wrap="square" rtlCol="0">
            <a:spAutoFit/>
          </a:bodyPr>
          <a:lstStyle/>
          <a:p>
            <a:r>
              <a:rPr lang="en-GB" sz="4400" dirty="0">
                <a:solidFill>
                  <a:schemeClr val="bg1"/>
                </a:solidFill>
                <a:latin typeface="Ciutadella Bold" pitchFamily="2" charset="0"/>
              </a:rPr>
              <a:t>“a thing </a:t>
            </a:r>
            <a:r>
              <a:rPr lang="en-GB" sz="4400" dirty="0">
                <a:solidFill>
                  <a:srgbClr val="F73072"/>
                </a:solidFill>
                <a:latin typeface="Ciutadella Bold" pitchFamily="2" charset="0"/>
              </a:rPr>
              <a:t>to be looked at”</a:t>
            </a:r>
          </a:p>
        </p:txBody>
      </p:sp>
      <p:pic>
        <p:nvPicPr>
          <p:cNvPr id="20" name="Picture 19">
            <a:extLst>
              <a:ext uri="{FF2B5EF4-FFF2-40B4-BE49-F238E27FC236}">
                <a16:creationId xmlns:a16="http://schemas.microsoft.com/office/drawing/2014/main" id="{D929750D-860B-C08C-12F3-1E616AFB5C48}"/>
              </a:ext>
            </a:extLst>
          </p:cNvPr>
          <p:cNvPicPr>
            <a:picLocks noChangeAspect="1"/>
          </p:cNvPicPr>
          <p:nvPr/>
        </p:nvPicPr>
        <p:blipFill>
          <a:blip r:embed="rId4">
            <a:extLst>
              <a:ext uri="{28A0092B-C50C-407E-A947-70E740481C1C}">
                <a14:useLocalDpi xmlns:a14="http://schemas.microsoft.com/office/drawing/2010/main" val="0"/>
              </a:ext>
            </a:extLst>
          </a:blip>
          <a:srcRect l="13063" b="50000"/>
          <a:stretch>
            <a:fillRect/>
          </a:stretch>
        </p:blipFill>
        <p:spPr>
          <a:xfrm rot="3107159">
            <a:off x="11685005" y="136176"/>
            <a:ext cx="2370392" cy="2366171"/>
          </a:xfrm>
          <a:prstGeom prst="rect">
            <a:avLst/>
          </a:prstGeom>
        </p:spPr>
      </p:pic>
      <p:pic>
        <p:nvPicPr>
          <p:cNvPr id="21" name="Picture 20">
            <a:extLst>
              <a:ext uri="{FF2B5EF4-FFF2-40B4-BE49-F238E27FC236}">
                <a16:creationId xmlns:a16="http://schemas.microsoft.com/office/drawing/2014/main" id="{B7D4F36D-4D5B-ACB4-3DEB-B7556D45C05E}"/>
              </a:ext>
            </a:extLst>
          </p:cNvPr>
          <p:cNvPicPr>
            <a:picLocks noChangeAspect="1"/>
          </p:cNvPicPr>
          <p:nvPr/>
        </p:nvPicPr>
        <p:blipFill>
          <a:blip r:embed="rId4">
            <a:extLst>
              <a:ext uri="{28A0092B-C50C-407E-A947-70E740481C1C}">
                <a14:useLocalDpi xmlns:a14="http://schemas.microsoft.com/office/drawing/2010/main" val="0"/>
              </a:ext>
            </a:extLst>
          </a:blip>
          <a:srcRect l="-6857" t="51876" r="19920" b="-1876"/>
          <a:stretch>
            <a:fillRect/>
          </a:stretch>
        </p:blipFill>
        <p:spPr>
          <a:xfrm rot="3217950">
            <a:off x="9887996" y="-1515593"/>
            <a:ext cx="2370392" cy="2366171"/>
          </a:xfrm>
          <a:prstGeom prst="rect">
            <a:avLst/>
          </a:prstGeom>
        </p:spPr>
      </p:pic>
      <p:sp>
        <p:nvSpPr>
          <p:cNvPr id="27" name="Rectangle 26">
            <a:extLst>
              <a:ext uri="{FF2B5EF4-FFF2-40B4-BE49-F238E27FC236}">
                <a16:creationId xmlns:a16="http://schemas.microsoft.com/office/drawing/2014/main" id="{E69F2F5F-9C9F-8E46-5575-F7C59E6274FA}"/>
              </a:ext>
            </a:extLst>
          </p:cNvPr>
          <p:cNvSpPr/>
          <p:nvPr/>
        </p:nvSpPr>
        <p:spPr>
          <a:xfrm>
            <a:off x="6279261" y="5466522"/>
            <a:ext cx="6045260" cy="1590261"/>
          </a:xfrm>
          <a:prstGeom prst="rect">
            <a:avLst/>
          </a:prstGeom>
          <a:solidFill>
            <a:srgbClr val="0A00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 name="Group 23">
            <a:extLst>
              <a:ext uri="{FF2B5EF4-FFF2-40B4-BE49-F238E27FC236}">
                <a16:creationId xmlns:a16="http://schemas.microsoft.com/office/drawing/2014/main" id="{DDF30954-D4BF-8563-2DDA-3E7A14CD899D}"/>
              </a:ext>
            </a:extLst>
          </p:cNvPr>
          <p:cNvGrpSpPr/>
          <p:nvPr/>
        </p:nvGrpSpPr>
        <p:grpSpPr>
          <a:xfrm>
            <a:off x="13727119" y="1805511"/>
            <a:ext cx="4210145" cy="2640648"/>
            <a:chOff x="5488781" y="1350457"/>
            <a:chExt cx="4210145" cy="2640648"/>
          </a:xfrm>
        </p:grpSpPr>
        <p:sp>
          <p:nvSpPr>
            <p:cNvPr id="26" name="TextBox 25">
              <a:extLst>
                <a:ext uri="{FF2B5EF4-FFF2-40B4-BE49-F238E27FC236}">
                  <a16:creationId xmlns:a16="http://schemas.microsoft.com/office/drawing/2014/main" id="{292E9AF7-DB49-0C76-CA7A-A7F0A2F6F36F}"/>
                </a:ext>
              </a:extLst>
            </p:cNvPr>
            <p:cNvSpPr txBox="1"/>
            <p:nvPr/>
          </p:nvSpPr>
          <p:spPr>
            <a:xfrm>
              <a:off x="5488781" y="1350457"/>
              <a:ext cx="4210145" cy="338554"/>
            </a:xfrm>
            <a:prstGeom prst="rect">
              <a:avLst/>
            </a:prstGeom>
            <a:noFill/>
          </p:spPr>
          <p:txBody>
            <a:bodyPr wrap="square" rtlCol="0">
              <a:spAutoFit/>
            </a:bodyPr>
            <a:lstStyle/>
            <a:p>
              <a:r>
                <a:rPr lang="en-GB" sz="1600" dirty="0">
                  <a:solidFill>
                    <a:srgbClr val="61A3DD"/>
                  </a:solidFill>
                </a:rPr>
                <a:t>The Claimants’ casino logos</a:t>
              </a:r>
              <a:endParaRPr lang="en-GB" sz="1600" dirty="0">
                <a:solidFill>
                  <a:srgbClr val="61A3DD"/>
                </a:solidFill>
                <a:latin typeface="Ciutadella" panose="01000000000000000000" pitchFamily="2" charset="0"/>
              </a:endParaRPr>
            </a:p>
          </p:txBody>
        </p:sp>
        <p:grpSp>
          <p:nvGrpSpPr>
            <p:cNvPr id="64" name="Group 4">
              <a:extLst>
                <a:ext uri="{FF2B5EF4-FFF2-40B4-BE49-F238E27FC236}">
                  <a16:creationId xmlns:a16="http://schemas.microsoft.com/office/drawing/2014/main" id="{D03DF1CD-B748-7AD6-B250-B0D4E0BD54F8}"/>
                </a:ext>
              </a:extLst>
            </p:cNvPr>
            <p:cNvGrpSpPr/>
            <p:nvPr/>
          </p:nvGrpSpPr>
          <p:grpSpPr>
            <a:xfrm>
              <a:off x="5660136" y="1830289"/>
              <a:ext cx="2159672" cy="2160816"/>
              <a:chOff x="0" y="0"/>
              <a:chExt cx="5627305" cy="5630286"/>
            </a:xfrm>
          </p:grpSpPr>
          <p:sp>
            <p:nvSpPr>
              <p:cNvPr id="65" name="Freeform 5">
                <a:extLst>
                  <a:ext uri="{FF2B5EF4-FFF2-40B4-BE49-F238E27FC236}">
                    <a16:creationId xmlns:a16="http://schemas.microsoft.com/office/drawing/2014/main" id="{1A72D21A-8760-AF11-41D2-06C028593A26}"/>
                  </a:ext>
                </a:extLst>
              </p:cNvPr>
              <p:cNvSpPr/>
              <p:nvPr/>
            </p:nvSpPr>
            <p:spPr>
              <a:xfrm>
                <a:off x="0" y="0"/>
                <a:ext cx="2787727" cy="2787727"/>
              </a:xfrm>
              <a:custGeom>
                <a:avLst/>
                <a:gdLst/>
                <a:ahLst/>
                <a:cxnLst/>
                <a:rect l="l" t="t" r="r" b="b"/>
                <a:pathLst>
                  <a:path w="2787727" h="2787727">
                    <a:moveTo>
                      <a:pt x="0" y="0"/>
                    </a:moveTo>
                    <a:lnTo>
                      <a:pt x="2787727" y="0"/>
                    </a:lnTo>
                    <a:lnTo>
                      <a:pt x="2787727" y="2787727"/>
                    </a:lnTo>
                    <a:lnTo>
                      <a:pt x="0" y="2787727"/>
                    </a:lnTo>
                    <a:lnTo>
                      <a:pt x="0" y="0"/>
                    </a:lnTo>
                    <a:close/>
                  </a:path>
                </a:pathLst>
              </a:custGeom>
              <a:blipFill>
                <a:blip r:embed="rId5"/>
                <a:stretch>
                  <a:fillRect l="-40909" r="-40909"/>
                </a:stretch>
              </a:blipFill>
            </p:spPr>
            <p:txBody>
              <a:bodyPr/>
              <a:lstStyle/>
              <a:p>
                <a:endParaRPr lang="en-GB"/>
              </a:p>
            </p:txBody>
          </p:sp>
          <p:sp>
            <p:nvSpPr>
              <p:cNvPr id="66" name="Freeform 6">
                <a:extLst>
                  <a:ext uri="{FF2B5EF4-FFF2-40B4-BE49-F238E27FC236}">
                    <a16:creationId xmlns:a16="http://schemas.microsoft.com/office/drawing/2014/main" id="{210D2E43-FF0F-B7E2-1605-967652E42599}"/>
                  </a:ext>
                </a:extLst>
              </p:cNvPr>
              <p:cNvSpPr/>
              <p:nvPr/>
            </p:nvSpPr>
            <p:spPr>
              <a:xfrm>
                <a:off x="2839578" y="0"/>
                <a:ext cx="2787727" cy="2787727"/>
              </a:xfrm>
              <a:custGeom>
                <a:avLst/>
                <a:gdLst/>
                <a:ahLst/>
                <a:cxnLst/>
                <a:rect l="l" t="t" r="r" b="b"/>
                <a:pathLst>
                  <a:path w="2787727" h="2787727">
                    <a:moveTo>
                      <a:pt x="0" y="0"/>
                    </a:moveTo>
                    <a:lnTo>
                      <a:pt x="2787727" y="0"/>
                    </a:lnTo>
                    <a:lnTo>
                      <a:pt x="2787727" y="2787727"/>
                    </a:lnTo>
                    <a:lnTo>
                      <a:pt x="0" y="2787727"/>
                    </a:lnTo>
                    <a:lnTo>
                      <a:pt x="0" y="0"/>
                    </a:lnTo>
                    <a:close/>
                  </a:path>
                </a:pathLst>
              </a:custGeom>
              <a:blipFill>
                <a:blip r:embed="rId6"/>
                <a:stretch>
                  <a:fillRect l="-27052" t="-1436" r="-27052"/>
                </a:stretch>
              </a:blipFill>
            </p:spPr>
            <p:txBody>
              <a:bodyPr/>
              <a:lstStyle/>
              <a:p>
                <a:endParaRPr lang="en-GB"/>
              </a:p>
            </p:txBody>
          </p:sp>
          <p:grpSp>
            <p:nvGrpSpPr>
              <p:cNvPr id="67" name="Group 7">
                <a:extLst>
                  <a:ext uri="{FF2B5EF4-FFF2-40B4-BE49-F238E27FC236}">
                    <a16:creationId xmlns:a16="http://schemas.microsoft.com/office/drawing/2014/main" id="{9AA850B0-B948-2EBD-3BE4-A92FF5EE7EEB}"/>
                  </a:ext>
                </a:extLst>
              </p:cNvPr>
              <p:cNvGrpSpPr/>
              <p:nvPr/>
            </p:nvGrpSpPr>
            <p:grpSpPr>
              <a:xfrm>
                <a:off x="4291" y="2842559"/>
                <a:ext cx="2779144" cy="2779144"/>
                <a:chOff x="0" y="0"/>
                <a:chExt cx="812800" cy="812800"/>
              </a:xfrm>
            </p:grpSpPr>
            <p:sp>
              <p:nvSpPr>
                <p:cNvPr id="73" name="Freeform 8">
                  <a:extLst>
                    <a:ext uri="{FF2B5EF4-FFF2-40B4-BE49-F238E27FC236}">
                      <a16:creationId xmlns:a16="http://schemas.microsoft.com/office/drawing/2014/main" id="{71156337-A5DE-1C73-34D3-A21654553113}"/>
                    </a:ext>
                  </a:extLst>
                </p:cNvPr>
                <p:cNvSpPr/>
                <p:nvPr/>
              </p:nvSpPr>
              <p:spPr>
                <a:xfrm>
                  <a:off x="0" y="0"/>
                  <a:ext cx="812800" cy="812800"/>
                </a:xfrm>
                <a:custGeom>
                  <a:avLst/>
                  <a:gdLst/>
                  <a:ahLst/>
                  <a:cxnLst/>
                  <a:rect l="l" t="t" r="r" b="b"/>
                  <a:pathLst>
                    <a:path w="812800" h="812800">
                      <a:moveTo>
                        <a:pt x="812800" y="0"/>
                      </a:moveTo>
                      <a:lnTo>
                        <a:pt x="812800" y="812800"/>
                      </a:lnTo>
                      <a:lnTo>
                        <a:pt x="0" y="812800"/>
                      </a:lnTo>
                      <a:lnTo>
                        <a:pt x="0" y="0"/>
                      </a:lnTo>
                      <a:close/>
                    </a:path>
                  </a:pathLst>
                </a:custGeom>
                <a:solidFill>
                  <a:srgbClr val="222222"/>
                </a:solidFill>
              </p:spPr>
              <p:txBody>
                <a:bodyPr/>
                <a:lstStyle/>
                <a:p>
                  <a:endParaRPr lang="en-GB"/>
                </a:p>
              </p:txBody>
            </p:sp>
            <p:sp>
              <p:nvSpPr>
                <p:cNvPr id="74" name="TextBox 9">
                  <a:extLst>
                    <a:ext uri="{FF2B5EF4-FFF2-40B4-BE49-F238E27FC236}">
                      <a16:creationId xmlns:a16="http://schemas.microsoft.com/office/drawing/2014/main" id="{0DC78B2B-6219-3038-392F-91496C60F3DB}"/>
                    </a:ext>
                  </a:extLst>
                </p:cNvPr>
                <p:cNvSpPr txBox="1"/>
                <p:nvPr/>
              </p:nvSpPr>
              <p:spPr>
                <a:xfrm>
                  <a:off x="0" y="28575"/>
                  <a:ext cx="812800" cy="784225"/>
                </a:xfrm>
                <a:prstGeom prst="rect">
                  <a:avLst/>
                </a:prstGeom>
              </p:spPr>
              <p:txBody>
                <a:bodyPr lIns="36996" tIns="36996" rIns="36996" bIns="36996" rtlCol="0" anchor="ctr"/>
                <a:lstStyle/>
                <a:p>
                  <a:pPr algn="ctr">
                    <a:lnSpc>
                      <a:spcPts val="2207"/>
                    </a:lnSpc>
                  </a:pPr>
                  <a:endParaRPr/>
                </a:p>
              </p:txBody>
            </p:sp>
          </p:grpSp>
          <p:sp>
            <p:nvSpPr>
              <p:cNvPr id="68" name="Freeform 10">
                <a:extLst>
                  <a:ext uri="{FF2B5EF4-FFF2-40B4-BE49-F238E27FC236}">
                    <a16:creationId xmlns:a16="http://schemas.microsoft.com/office/drawing/2014/main" id="{018CC2D1-DCA9-60DE-4FEF-82662A903FCD}"/>
                  </a:ext>
                </a:extLst>
              </p:cNvPr>
              <p:cNvSpPr/>
              <p:nvPr/>
            </p:nvSpPr>
            <p:spPr>
              <a:xfrm>
                <a:off x="4291" y="3305114"/>
                <a:ext cx="2779144" cy="1854033"/>
              </a:xfrm>
              <a:custGeom>
                <a:avLst/>
                <a:gdLst/>
                <a:ahLst/>
                <a:cxnLst/>
                <a:rect l="l" t="t" r="r" b="b"/>
                <a:pathLst>
                  <a:path w="2779144" h="1854033">
                    <a:moveTo>
                      <a:pt x="0" y="0"/>
                    </a:moveTo>
                    <a:lnTo>
                      <a:pt x="2779145" y="0"/>
                    </a:lnTo>
                    <a:lnTo>
                      <a:pt x="2779145" y="1854034"/>
                    </a:lnTo>
                    <a:lnTo>
                      <a:pt x="0" y="1854034"/>
                    </a:lnTo>
                    <a:lnTo>
                      <a:pt x="0" y="0"/>
                    </a:lnTo>
                    <a:close/>
                  </a:path>
                </a:pathLst>
              </a:custGeom>
              <a:blipFill>
                <a:blip r:embed="rId7"/>
                <a:stretch>
                  <a:fillRect l="-10493" t="-650" r="-11591"/>
                </a:stretch>
              </a:blipFill>
            </p:spPr>
            <p:txBody>
              <a:bodyPr/>
              <a:lstStyle/>
              <a:p>
                <a:endParaRPr lang="en-GB"/>
              </a:p>
            </p:txBody>
          </p:sp>
          <p:grpSp>
            <p:nvGrpSpPr>
              <p:cNvPr id="69" name="Group 11">
                <a:extLst>
                  <a:ext uri="{FF2B5EF4-FFF2-40B4-BE49-F238E27FC236}">
                    <a16:creationId xmlns:a16="http://schemas.microsoft.com/office/drawing/2014/main" id="{DF5AB191-BD5F-92B3-9250-BE83F9C8C124}"/>
                  </a:ext>
                </a:extLst>
              </p:cNvPr>
              <p:cNvGrpSpPr/>
              <p:nvPr/>
            </p:nvGrpSpPr>
            <p:grpSpPr>
              <a:xfrm>
                <a:off x="2839578" y="2846850"/>
                <a:ext cx="2787727" cy="2779144"/>
                <a:chOff x="0" y="0"/>
                <a:chExt cx="756122" cy="753794"/>
              </a:xfrm>
            </p:grpSpPr>
            <p:sp>
              <p:nvSpPr>
                <p:cNvPr id="71" name="Freeform 12">
                  <a:extLst>
                    <a:ext uri="{FF2B5EF4-FFF2-40B4-BE49-F238E27FC236}">
                      <a16:creationId xmlns:a16="http://schemas.microsoft.com/office/drawing/2014/main" id="{DFB5F0B8-6CBE-EB97-82B0-47C58EE34C6F}"/>
                    </a:ext>
                  </a:extLst>
                </p:cNvPr>
                <p:cNvSpPr/>
                <p:nvPr/>
              </p:nvSpPr>
              <p:spPr>
                <a:xfrm>
                  <a:off x="0" y="0"/>
                  <a:ext cx="756122" cy="753794"/>
                </a:xfrm>
                <a:custGeom>
                  <a:avLst/>
                  <a:gdLst/>
                  <a:ahLst/>
                  <a:cxnLst/>
                  <a:rect l="l" t="t" r="r" b="b"/>
                  <a:pathLst>
                    <a:path w="756122" h="753794">
                      <a:moveTo>
                        <a:pt x="0" y="0"/>
                      </a:moveTo>
                      <a:lnTo>
                        <a:pt x="756122" y="0"/>
                      </a:lnTo>
                      <a:lnTo>
                        <a:pt x="756122" y="753794"/>
                      </a:lnTo>
                      <a:lnTo>
                        <a:pt x="0" y="753794"/>
                      </a:lnTo>
                      <a:close/>
                    </a:path>
                  </a:pathLst>
                </a:custGeom>
                <a:solidFill>
                  <a:srgbClr val="FFFFFF"/>
                </a:solidFill>
              </p:spPr>
              <p:txBody>
                <a:bodyPr/>
                <a:lstStyle/>
                <a:p>
                  <a:endParaRPr lang="en-GB"/>
                </a:p>
              </p:txBody>
            </p:sp>
            <p:sp>
              <p:nvSpPr>
                <p:cNvPr id="72" name="TextBox 13">
                  <a:extLst>
                    <a:ext uri="{FF2B5EF4-FFF2-40B4-BE49-F238E27FC236}">
                      <a16:creationId xmlns:a16="http://schemas.microsoft.com/office/drawing/2014/main" id="{783F8247-734A-A820-793D-875918C78B4C}"/>
                    </a:ext>
                  </a:extLst>
                </p:cNvPr>
                <p:cNvSpPr txBox="1"/>
                <p:nvPr/>
              </p:nvSpPr>
              <p:spPr>
                <a:xfrm>
                  <a:off x="0" y="28575"/>
                  <a:ext cx="756122" cy="725219"/>
                </a:xfrm>
                <a:prstGeom prst="rect">
                  <a:avLst/>
                </a:prstGeom>
              </p:spPr>
              <p:txBody>
                <a:bodyPr lIns="36996" tIns="36996" rIns="36996" bIns="36996" rtlCol="0" anchor="ctr"/>
                <a:lstStyle/>
                <a:p>
                  <a:pPr algn="ctr">
                    <a:lnSpc>
                      <a:spcPts val="2207"/>
                    </a:lnSpc>
                  </a:pPr>
                  <a:endParaRPr/>
                </a:p>
              </p:txBody>
            </p:sp>
          </p:grpSp>
          <p:sp>
            <p:nvSpPr>
              <p:cNvPr id="70" name="Freeform 14">
                <a:extLst>
                  <a:ext uri="{FF2B5EF4-FFF2-40B4-BE49-F238E27FC236}">
                    <a16:creationId xmlns:a16="http://schemas.microsoft.com/office/drawing/2014/main" id="{9BC16D0D-C33D-74B5-0CA1-F8DAA33817B6}"/>
                  </a:ext>
                </a:extLst>
              </p:cNvPr>
              <p:cNvSpPr/>
              <p:nvPr/>
            </p:nvSpPr>
            <p:spPr>
              <a:xfrm>
                <a:off x="3025947" y="2842559"/>
                <a:ext cx="2414989" cy="2787727"/>
              </a:xfrm>
              <a:custGeom>
                <a:avLst/>
                <a:gdLst/>
                <a:ahLst/>
                <a:cxnLst/>
                <a:rect l="l" t="t" r="r" b="b"/>
                <a:pathLst>
                  <a:path w="2414989" h="2787727">
                    <a:moveTo>
                      <a:pt x="0" y="0"/>
                    </a:moveTo>
                    <a:lnTo>
                      <a:pt x="2414989" y="0"/>
                    </a:lnTo>
                    <a:lnTo>
                      <a:pt x="2414989" y="2787727"/>
                    </a:lnTo>
                    <a:lnTo>
                      <a:pt x="0" y="2787727"/>
                    </a:lnTo>
                    <a:lnTo>
                      <a:pt x="0" y="0"/>
                    </a:lnTo>
                    <a:close/>
                  </a:path>
                </a:pathLst>
              </a:custGeom>
              <a:blipFill>
                <a:blip r:embed="rId8"/>
                <a:stretch>
                  <a:fillRect l="-59058" r="-200903" b="-84051"/>
                </a:stretch>
              </a:blipFill>
            </p:spPr>
            <p:txBody>
              <a:bodyPr/>
              <a:lstStyle/>
              <a:p>
                <a:endParaRPr lang="en-GB"/>
              </a:p>
            </p:txBody>
          </p:sp>
        </p:grpSp>
      </p:grpSp>
      <p:grpSp>
        <p:nvGrpSpPr>
          <p:cNvPr id="75" name="Group 74">
            <a:extLst>
              <a:ext uri="{FF2B5EF4-FFF2-40B4-BE49-F238E27FC236}">
                <a16:creationId xmlns:a16="http://schemas.microsoft.com/office/drawing/2014/main" id="{F0E12523-C14E-CB40-AB18-5BF74FE5E6E5}"/>
              </a:ext>
            </a:extLst>
          </p:cNvPr>
          <p:cNvGrpSpPr/>
          <p:nvPr/>
        </p:nvGrpSpPr>
        <p:grpSpPr>
          <a:xfrm>
            <a:off x="16831031" y="1828132"/>
            <a:ext cx="3056763" cy="3229147"/>
            <a:chOff x="8592693" y="1373078"/>
            <a:chExt cx="3056763" cy="3229147"/>
          </a:xfrm>
        </p:grpSpPr>
        <p:sp>
          <p:nvSpPr>
            <p:cNvPr id="76" name="TextBox 75">
              <a:extLst>
                <a:ext uri="{FF2B5EF4-FFF2-40B4-BE49-F238E27FC236}">
                  <a16:creationId xmlns:a16="http://schemas.microsoft.com/office/drawing/2014/main" id="{8CCF9E22-0BA7-E863-BE99-09C2BA5AE1A6}"/>
                </a:ext>
              </a:extLst>
            </p:cNvPr>
            <p:cNvSpPr txBox="1"/>
            <p:nvPr/>
          </p:nvSpPr>
          <p:spPr>
            <a:xfrm>
              <a:off x="8592693" y="1373078"/>
              <a:ext cx="3056763" cy="338554"/>
            </a:xfrm>
            <a:prstGeom prst="rect">
              <a:avLst/>
            </a:prstGeom>
            <a:noFill/>
          </p:spPr>
          <p:txBody>
            <a:bodyPr wrap="square" rtlCol="0">
              <a:spAutoFit/>
            </a:bodyPr>
            <a:lstStyle/>
            <a:p>
              <a:r>
                <a:rPr lang="en-GB" sz="1600" dirty="0">
                  <a:solidFill>
                    <a:srgbClr val="61A3DD"/>
                  </a:solidFill>
                </a:rPr>
                <a:t>The Claimants’ sport logos</a:t>
              </a:r>
              <a:endParaRPr lang="en-GB" sz="1600" dirty="0">
                <a:solidFill>
                  <a:srgbClr val="61A3DD"/>
                </a:solidFill>
                <a:latin typeface="Ciutadella" panose="01000000000000000000" pitchFamily="2" charset="0"/>
              </a:endParaRPr>
            </a:p>
          </p:txBody>
        </p:sp>
        <p:grpSp>
          <p:nvGrpSpPr>
            <p:cNvPr id="77" name="Group 15">
              <a:extLst>
                <a:ext uri="{FF2B5EF4-FFF2-40B4-BE49-F238E27FC236}">
                  <a16:creationId xmlns:a16="http://schemas.microsoft.com/office/drawing/2014/main" id="{448DFF9C-C9DB-370A-AB2D-BC2A39B0351A}"/>
                </a:ext>
              </a:extLst>
            </p:cNvPr>
            <p:cNvGrpSpPr/>
            <p:nvPr/>
          </p:nvGrpSpPr>
          <p:grpSpPr>
            <a:xfrm>
              <a:off x="8790444" y="1822308"/>
              <a:ext cx="2159672" cy="2779917"/>
              <a:chOff x="0" y="0"/>
              <a:chExt cx="5626254" cy="7242080"/>
            </a:xfrm>
          </p:grpSpPr>
          <p:grpSp>
            <p:nvGrpSpPr>
              <p:cNvPr id="78" name="Group 16">
                <a:extLst>
                  <a:ext uri="{FF2B5EF4-FFF2-40B4-BE49-F238E27FC236}">
                    <a16:creationId xmlns:a16="http://schemas.microsoft.com/office/drawing/2014/main" id="{24CD063D-E33B-68A6-4195-21FF287B133D}"/>
                  </a:ext>
                </a:extLst>
              </p:cNvPr>
              <p:cNvGrpSpPr/>
              <p:nvPr/>
            </p:nvGrpSpPr>
            <p:grpSpPr>
              <a:xfrm>
                <a:off x="0" y="0"/>
                <a:ext cx="2787727" cy="2779144"/>
                <a:chOff x="0" y="0"/>
                <a:chExt cx="756122" cy="753794"/>
              </a:xfrm>
            </p:grpSpPr>
            <p:sp>
              <p:nvSpPr>
                <p:cNvPr id="93" name="Freeform 17">
                  <a:extLst>
                    <a:ext uri="{FF2B5EF4-FFF2-40B4-BE49-F238E27FC236}">
                      <a16:creationId xmlns:a16="http://schemas.microsoft.com/office/drawing/2014/main" id="{6C42F479-264F-6830-5CFA-D9F18E780A0B}"/>
                    </a:ext>
                  </a:extLst>
                </p:cNvPr>
                <p:cNvSpPr/>
                <p:nvPr/>
              </p:nvSpPr>
              <p:spPr>
                <a:xfrm>
                  <a:off x="0" y="0"/>
                  <a:ext cx="756122" cy="753794"/>
                </a:xfrm>
                <a:custGeom>
                  <a:avLst/>
                  <a:gdLst/>
                  <a:ahLst/>
                  <a:cxnLst/>
                  <a:rect l="l" t="t" r="r" b="b"/>
                  <a:pathLst>
                    <a:path w="756122" h="753794">
                      <a:moveTo>
                        <a:pt x="0" y="0"/>
                      </a:moveTo>
                      <a:lnTo>
                        <a:pt x="756122" y="0"/>
                      </a:lnTo>
                      <a:lnTo>
                        <a:pt x="756122" y="753794"/>
                      </a:lnTo>
                      <a:lnTo>
                        <a:pt x="0" y="753794"/>
                      </a:lnTo>
                      <a:close/>
                    </a:path>
                  </a:pathLst>
                </a:custGeom>
                <a:solidFill>
                  <a:srgbClr val="000000"/>
                </a:solidFill>
              </p:spPr>
              <p:txBody>
                <a:bodyPr/>
                <a:lstStyle/>
                <a:p>
                  <a:endParaRPr lang="en-GB"/>
                </a:p>
              </p:txBody>
            </p:sp>
            <p:sp>
              <p:nvSpPr>
                <p:cNvPr id="94" name="TextBox 18">
                  <a:extLst>
                    <a:ext uri="{FF2B5EF4-FFF2-40B4-BE49-F238E27FC236}">
                      <a16:creationId xmlns:a16="http://schemas.microsoft.com/office/drawing/2014/main" id="{036D5546-EC9E-6FF8-44D1-5402DB9CB365}"/>
                    </a:ext>
                  </a:extLst>
                </p:cNvPr>
                <p:cNvSpPr txBox="1"/>
                <p:nvPr/>
              </p:nvSpPr>
              <p:spPr>
                <a:xfrm>
                  <a:off x="0" y="28575"/>
                  <a:ext cx="756122" cy="725219"/>
                </a:xfrm>
                <a:prstGeom prst="rect">
                  <a:avLst/>
                </a:prstGeom>
              </p:spPr>
              <p:txBody>
                <a:bodyPr lIns="36996" tIns="36996" rIns="36996" bIns="36996" rtlCol="0" anchor="ctr"/>
                <a:lstStyle/>
                <a:p>
                  <a:pPr algn="ctr">
                    <a:lnSpc>
                      <a:spcPts val="2207"/>
                    </a:lnSpc>
                  </a:pPr>
                  <a:endParaRPr/>
                </a:p>
              </p:txBody>
            </p:sp>
          </p:grpSp>
          <p:sp>
            <p:nvSpPr>
              <p:cNvPr id="79" name="Freeform 19">
                <a:extLst>
                  <a:ext uri="{FF2B5EF4-FFF2-40B4-BE49-F238E27FC236}">
                    <a16:creationId xmlns:a16="http://schemas.microsoft.com/office/drawing/2014/main" id="{18FA62BD-CB15-DA2A-AB50-22236E968615}"/>
                  </a:ext>
                </a:extLst>
              </p:cNvPr>
              <p:cNvSpPr/>
              <p:nvPr/>
            </p:nvSpPr>
            <p:spPr>
              <a:xfrm>
                <a:off x="178799" y="398433"/>
                <a:ext cx="2430128" cy="2139209"/>
              </a:xfrm>
              <a:custGeom>
                <a:avLst/>
                <a:gdLst/>
                <a:ahLst/>
                <a:cxnLst/>
                <a:rect l="l" t="t" r="r" b="b"/>
                <a:pathLst>
                  <a:path w="2430128" h="2139209">
                    <a:moveTo>
                      <a:pt x="0" y="0"/>
                    </a:moveTo>
                    <a:lnTo>
                      <a:pt x="2430129" y="0"/>
                    </a:lnTo>
                    <a:lnTo>
                      <a:pt x="2430129" y="2139209"/>
                    </a:lnTo>
                    <a:lnTo>
                      <a:pt x="0" y="2139209"/>
                    </a:lnTo>
                    <a:lnTo>
                      <a:pt x="0" y="0"/>
                    </a:lnTo>
                    <a:close/>
                  </a:path>
                </a:pathLst>
              </a:custGeom>
              <a:blipFill>
                <a:blip r:embed="rId9"/>
                <a:stretch>
                  <a:fillRect l="-31686" r="-33367"/>
                </a:stretch>
              </a:blipFill>
            </p:spPr>
            <p:txBody>
              <a:bodyPr/>
              <a:lstStyle/>
              <a:p>
                <a:endParaRPr lang="en-GB"/>
              </a:p>
            </p:txBody>
          </p:sp>
          <p:grpSp>
            <p:nvGrpSpPr>
              <p:cNvPr id="80" name="Group 20">
                <a:extLst>
                  <a:ext uri="{FF2B5EF4-FFF2-40B4-BE49-F238E27FC236}">
                    <a16:creationId xmlns:a16="http://schemas.microsoft.com/office/drawing/2014/main" id="{E8D06A6B-0CC7-4BC5-FECF-613AB3A23F2F}"/>
                  </a:ext>
                </a:extLst>
              </p:cNvPr>
              <p:cNvGrpSpPr/>
              <p:nvPr/>
            </p:nvGrpSpPr>
            <p:grpSpPr>
              <a:xfrm>
                <a:off x="0" y="2919817"/>
                <a:ext cx="5626254" cy="1393863"/>
                <a:chOff x="0" y="0"/>
                <a:chExt cx="1526022" cy="378061"/>
              </a:xfrm>
            </p:grpSpPr>
            <p:sp>
              <p:nvSpPr>
                <p:cNvPr id="91" name="Freeform 21">
                  <a:extLst>
                    <a:ext uri="{FF2B5EF4-FFF2-40B4-BE49-F238E27FC236}">
                      <a16:creationId xmlns:a16="http://schemas.microsoft.com/office/drawing/2014/main" id="{8D298EFF-4A7F-2214-DE44-44BE6D19C159}"/>
                    </a:ext>
                  </a:extLst>
                </p:cNvPr>
                <p:cNvSpPr/>
                <p:nvPr/>
              </p:nvSpPr>
              <p:spPr>
                <a:xfrm>
                  <a:off x="0" y="0"/>
                  <a:ext cx="1526022" cy="378061"/>
                </a:xfrm>
                <a:custGeom>
                  <a:avLst/>
                  <a:gdLst/>
                  <a:ahLst/>
                  <a:cxnLst/>
                  <a:rect l="l" t="t" r="r" b="b"/>
                  <a:pathLst>
                    <a:path w="1526022" h="378061">
                      <a:moveTo>
                        <a:pt x="0" y="0"/>
                      </a:moveTo>
                      <a:lnTo>
                        <a:pt x="1526022" y="0"/>
                      </a:lnTo>
                      <a:lnTo>
                        <a:pt x="1526022" y="378061"/>
                      </a:lnTo>
                      <a:lnTo>
                        <a:pt x="0" y="378061"/>
                      </a:lnTo>
                      <a:close/>
                    </a:path>
                  </a:pathLst>
                </a:custGeom>
                <a:solidFill>
                  <a:srgbClr val="3360A1"/>
                </a:solidFill>
              </p:spPr>
              <p:txBody>
                <a:bodyPr/>
                <a:lstStyle/>
                <a:p>
                  <a:endParaRPr lang="en-GB"/>
                </a:p>
              </p:txBody>
            </p:sp>
            <p:sp>
              <p:nvSpPr>
                <p:cNvPr id="92" name="TextBox 22">
                  <a:extLst>
                    <a:ext uri="{FF2B5EF4-FFF2-40B4-BE49-F238E27FC236}">
                      <a16:creationId xmlns:a16="http://schemas.microsoft.com/office/drawing/2014/main" id="{EA44B51C-3E47-CDF9-EF57-E262FD468A7F}"/>
                    </a:ext>
                  </a:extLst>
                </p:cNvPr>
                <p:cNvSpPr txBox="1"/>
                <p:nvPr/>
              </p:nvSpPr>
              <p:spPr>
                <a:xfrm>
                  <a:off x="0" y="28575"/>
                  <a:ext cx="1526022" cy="349486"/>
                </a:xfrm>
                <a:prstGeom prst="rect">
                  <a:avLst/>
                </a:prstGeom>
              </p:spPr>
              <p:txBody>
                <a:bodyPr lIns="36996" tIns="36996" rIns="36996" bIns="36996" rtlCol="0" anchor="ctr"/>
                <a:lstStyle/>
                <a:p>
                  <a:pPr algn="ctr">
                    <a:lnSpc>
                      <a:spcPts val="2207"/>
                    </a:lnSpc>
                  </a:pPr>
                  <a:endParaRPr/>
                </a:p>
              </p:txBody>
            </p:sp>
          </p:grpSp>
          <p:sp>
            <p:nvSpPr>
              <p:cNvPr id="81" name="Freeform 23">
                <a:extLst>
                  <a:ext uri="{FF2B5EF4-FFF2-40B4-BE49-F238E27FC236}">
                    <a16:creationId xmlns:a16="http://schemas.microsoft.com/office/drawing/2014/main" id="{C3998FBA-5CCD-5940-21F1-011172242A10}"/>
                  </a:ext>
                </a:extLst>
              </p:cNvPr>
              <p:cNvSpPr/>
              <p:nvPr/>
            </p:nvSpPr>
            <p:spPr>
              <a:xfrm>
                <a:off x="278836" y="3026234"/>
                <a:ext cx="5068582" cy="1181029"/>
              </a:xfrm>
              <a:custGeom>
                <a:avLst/>
                <a:gdLst/>
                <a:ahLst/>
                <a:cxnLst/>
                <a:rect l="l" t="t" r="r" b="b"/>
                <a:pathLst>
                  <a:path w="5068582" h="1181029">
                    <a:moveTo>
                      <a:pt x="0" y="0"/>
                    </a:moveTo>
                    <a:lnTo>
                      <a:pt x="5068582" y="0"/>
                    </a:lnTo>
                    <a:lnTo>
                      <a:pt x="5068582" y="1181029"/>
                    </a:lnTo>
                    <a:lnTo>
                      <a:pt x="0" y="1181029"/>
                    </a:lnTo>
                    <a:lnTo>
                      <a:pt x="0" y="0"/>
                    </a:lnTo>
                    <a:close/>
                  </a:path>
                </a:pathLst>
              </a:custGeom>
              <a:blipFill>
                <a:blip r:embed="rId10"/>
                <a:stretch>
                  <a:fillRect t="-61936" b="-56938"/>
                </a:stretch>
              </a:blipFill>
            </p:spPr>
            <p:txBody>
              <a:bodyPr/>
              <a:lstStyle/>
              <a:p>
                <a:endParaRPr lang="en-GB"/>
              </a:p>
            </p:txBody>
          </p:sp>
          <p:grpSp>
            <p:nvGrpSpPr>
              <p:cNvPr id="82" name="Group 24">
                <a:extLst>
                  <a:ext uri="{FF2B5EF4-FFF2-40B4-BE49-F238E27FC236}">
                    <a16:creationId xmlns:a16="http://schemas.microsoft.com/office/drawing/2014/main" id="{7625677B-2B8C-B306-80B7-B9B6B909CF39}"/>
                  </a:ext>
                </a:extLst>
              </p:cNvPr>
              <p:cNvGrpSpPr/>
              <p:nvPr/>
            </p:nvGrpSpPr>
            <p:grpSpPr>
              <a:xfrm>
                <a:off x="2838527" y="0"/>
                <a:ext cx="2787727" cy="2779144"/>
                <a:chOff x="0" y="0"/>
                <a:chExt cx="756122" cy="753794"/>
              </a:xfrm>
            </p:grpSpPr>
            <p:sp>
              <p:nvSpPr>
                <p:cNvPr id="89" name="Freeform 25">
                  <a:extLst>
                    <a:ext uri="{FF2B5EF4-FFF2-40B4-BE49-F238E27FC236}">
                      <a16:creationId xmlns:a16="http://schemas.microsoft.com/office/drawing/2014/main" id="{53CB4CE4-CF9E-342C-4238-D4A8114C27CD}"/>
                    </a:ext>
                  </a:extLst>
                </p:cNvPr>
                <p:cNvSpPr/>
                <p:nvPr/>
              </p:nvSpPr>
              <p:spPr>
                <a:xfrm>
                  <a:off x="0" y="0"/>
                  <a:ext cx="756122" cy="753794"/>
                </a:xfrm>
                <a:custGeom>
                  <a:avLst/>
                  <a:gdLst/>
                  <a:ahLst/>
                  <a:cxnLst/>
                  <a:rect l="l" t="t" r="r" b="b"/>
                  <a:pathLst>
                    <a:path w="756122" h="753794">
                      <a:moveTo>
                        <a:pt x="0" y="0"/>
                      </a:moveTo>
                      <a:lnTo>
                        <a:pt x="756122" y="0"/>
                      </a:lnTo>
                      <a:lnTo>
                        <a:pt x="756122" y="753794"/>
                      </a:lnTo>
                      <a:lnTo>
                        <a:pt x="0" y="753794"/>
                      </a:lnTo>
                      <a:close/>
                    </a:path>
                  </a:pathLst>
                </a:custGeom>
                <a:solidFill>
                  <a:srgbClr val="D22026"/>
                </a:solidFill>
              </p:spPr>
              <p:txBody>
                <a:bodyPr/>
                <a:lstStyle/>
                <a:p>
                  <a:endParaRPr lang="en-GB"/>
                </a:p>
              </p:txBody>
            </p:sp>
            <p:sp>
              <p:nvSpPr>
                <p:cNvPr id="90" name="TextBox 26">
                  <a:extLst>
                    <a:ext uri="{FF2B5EF4-FFF2-40B4-BE49-F238E27FC236}">
                      <a16:creationId xmlns:a16="http://schemas.microsoft.com/office/drawing/2014/main" id="{987183B4-C641-C67E-A6A8-223A017A9BAB}"/>
                    </a:ext>
                  </a:extLst>
                </p:cNvPr>
                <p:cNvSpPr txBox="1"/>
                <p:nvPr/>
              </p:nvSpPr>
              <p:spPr>
                <a:xfrm>
                  <a:off x="0" y="28575"/>
                  <a:ext cx="756122" cy="725219"/>
                </a:xfrm>
                <a:prstGeom prst="rect">
                  <a:avLst/>
                </a:prstGeom>
              </p:spPr>
              <p:txBody>
                <a:bodyPr lIns="36996" tIns="36996" rIns="36996" bIns="36996" rtlCol="0" anchor="ctr"/>
                <a:lstStyle/>
                <a:p>
                  <a:pPr algn="ctr">
                    <a:lnSpc>
                      <a:spcPts val="2207"/>
                    </a:lnSpc>
                  </a:pPr>
                  <a:endParaRPr/>
                </a:p>
              </p:txBody>
            </p:sp>
          </p:grpSp>
          <p:sp>
            <p:nvSpPr>
              <p:cNvPr id="83" name="Freeform 27">
                <a:extLst>
                  <a:ext uri="{FF2B5EF4-FFF2-40B4-BE49-F238E27FC236}">
                    <a16:creationId xmlns:a16="http://schemas.microsoft.com/office/drawing/2014/main" id="{EFF2C1A2-2766-A97A-119F-E6AA782DB756}"/>
                  </a:ext>
                </a:extLst>
              </p:cNvPr>
              <p:cNvSpPr/>
              <p:nvPr/>
            </p:nvSpPr>
            <p:spPr>
              <a:xfrm>
                <a:off x="3014849" y="1046673"/>
                <a:ext cx="2435083" cy="685799"/>
              </a:xfrm>
              <a:custGeom>
                <a:avLst/>
                <a:gdLst/>
                <a:ahLst/>
                <a:cxnLst/>
                <a:rect l="l" t="t" r="r" b="b"/>
                <a:pathLst>
                  <a:path w="2435083" h="685799">
                    <a:moveTo>
                      <a:pt x="0" y="0"/>
                    </a:moveTo>
                    <a:lnTo>
                      <a:pt x="2435083" y="0"/>
                    </a:lnTo>
                    <a:lnTo>
                      <a:pt x="2435083" y="685798"/>
                    </a:lnTo>
                    <a:lnTo>
                      <a:pt x="0" y="685798"/>
                    </a:lnTo>
                    <a:lnTo>
                      <a:pt x="0" y="0"/>
                    </a:lnTo>
                    <a:close/>
                  </a:path>
                </a:pathLst>
              </a:custGeom>
              <a:blipFill>
                <a:blip r:embed="rId11"/>
                <a:stretch>
                  <a:fillRect l="-33441" t="-103554" r="-31643" b="-119211"/>
                </a:stretch>
              </a:blipFill>
            </p:spPr>
            <p:txBody>
              <a:bodyPr/>
              <a:lstStyle/>
              <a:p>
                <a:endParaRPr lang="en-GB"/>
              </a:p>
            </p:txBody>
          </p:sp>
          <p:sp>
            <p:nvSpPr>
              <p:cNvPr id="84" name="Freeform 28">
                <a:extLst>
                  <a:ext uri="{FF2B5EF4-FFF2-40B4-BE49-F238E27FC236}">
                    <a16:creationId xmlns:a16="http://schemas.microsoft.com/office/drawing/2014/main" id="{9C0941DF-F2B2-39D0-376D-86641A83123B}"/>
                  </a:ext>
                </a:extLst>
              </p:cNvPr>
              <p:cNvSpPr/>
              <p:nvPr/>
            </p:nvSpPr>
            <p:spPr>
              <a:xfrm>
                <a:off x="0" y="4454353"/>
                <a:ext cx="2787727" cy="2787727"/>
              </a:xfrm>
              <a:custGeom>
                <a:avLst/>
                <a:gdLst/>
                <a:ahLst/>
                <a:cxnLst/>
                <a:rect l="l" t="t" r="r" b="b"/>
                <a:pathLst>
                  <a:path w="2787727" h="2787727">
                    <a:moveTo>
                      <a:pt x="0" y="0"/>
                    </a:moveTo>
                    <a:lnTo>
                      <a:pt x="2787727" y="0"/>
                    </a:lnTo>
                    <a:lnTo>
                      <a:pt x="2787727" y="2787727"/>
                    </a:lnTo>
                    <a:lnTo>
                      <a:pt x="0" y="2787727"/>
                    </a:lnTo>
                    <a:lnTo>
                      <a:pt x="0" y="0"/>
                    </a:lnTo>
                    <a:close/>
                  </a:path>
                </a:pathLst>
              </a:custGeom>
              <a:blipFill>
                <a:blip r:embed="rId12"/>
                <a:stretch>
                  <a:fillRect l="-897" r="-897"/>
                </a:stretch>
              </a:blipFill>
            </p:spPr>
            <p:txBody>
              <a:bodyPr/>
              <a:lstStyle/>
              <a:p>
                <a:endParaRPr lang="en-GB"/>
              </a:p>
            </p:txBody>
          </p:sp>
          <p:grpSp>
            <p:nvGrpSpPr>
              <p:cNvPr id="85" name="Group 29">
                <a:extLst>
                  <a:ext uri="{FF2B5EF4-FFF2-40B4-BE49-F238E27FC236}">
                    <a16:creationId xmlns:a16="http://schemas.microsoft.com/office/drawing/2014/main" id="{8D1757C6-9C35-BD1C-E854-4A18F86A089D}"/>
                  </a:ext>
                </a:extLst>
              </p:cNvPr>
              <p:cNvGrpSpPr/>
              <p:nvPr/>
            </p:nvGrpSpPr>
            <p:grpSpPr>
              <a:xfrm>
                <a:off x="2838527" y="4458645"/>
                <a:ext cx="2787727" cy="2779144"/>
                <a:chOff x="0" y="0"/>
                <a:chExt cx="756122" cy="753794"/>
              </a:xfrm>
            </p:grpSpPr>
            <p:sp>
              <p:nvSpPr>
                <p:cNvPr id="87" name="Freeform 30">
                  <a:extLst>
                    <a:ext uri="{FF2B5EF4-FFF2-40B4-BE49-F238E27FC236}">
                      <a16:creationId xmlns:a16="http://schemas.microsoft.com/office/drawing/2014/main" id="{56DC63B2-FEAF-5A25-DA11-0007F9D1795F}"/>
                    </a:ext>
                  </a:extLst>
                </p:cNvPr>
                <p:cNvSpPr/>
                <p:nvPr/>
              </p:nvSpPr>
              <p:spPr>
                <a:xfrm>
                  <a:off x="0" y="0"/>
                  <a:ext cx="756122" cy="753794"/>
                </a:xfrm>
                <a:custGeom>
                  <a:avLst/>
                  <a:gdLst/>
                  <a:ahLst/>
                  <a:cxnLst/>
                  <a:rect l="l" t="t" r="r" b="b"/>
                  <a:pathLst>
                    <a:path w="756122" h="753794">
                      <a:moveTo>
                        <a:pt x="0" y="0"/>
                      </a:moveTo>
                      <a:lnTo>
                        <a:pt x="756122" y="0"/>
                      </a:lnTo>
                      <a:lnTo>
                        <a:pt x="756122" y="753794"/>
                      </a:lnTo>
                      <a:lnTo>
                        <a:pt x="0" y="753794"/>
                      </a:lnTo>
                      <a:close/>
                    </a:path>
                  </a:pathLst>
                </a:custGeom>
                <a:solidFill>
                  <a:srgbClr val="0987D1"/>
                </a:solidFill>
              </p:spPr>
              <p:txBody>
                <a:bodyPr/>
                <a:lstStyle/>
                <a:p>
                  <a:endParaRPr lang="en-GB"/>
                </a:p>
              </p:txBody>
            </p:sp>
            <p:sp>
              <p:nvSpPr>
                <p:cNvPr id="88" name="TextBox 31">
                  <a:extLst>
                    <a:ext uri="{FF2B5EF4-FFF2-40B4-BE49-F238E27FC236}">
                      <a16:creationId xmlns:a16="http://schemas.microsoft.com/office/drawing/2014/main" id="{F1ADA38D-4FC0-580A-8367-5D6A1DE08D24}"/>
                    </a:ext>
                  </a:extLst>
                </p:cNvPr>
                <p:cNvSpPr txBox="1"/>
                <p:nvPr/>
              </p:nvSpPr>
              <p:spPr>
                <a:xfrm>
                  <a:off x="0" y="28575"/>
                  <a:ext cx="756122" cy="725219"/>
                </a:xfrm>
                <a:prstGeom prst="rect">
                  <a:avLst/>
                </a:prstGeom>
              </p:spPr>
              <p:txBody>
                <a:bodyPr lIns="36996" tIns="36996" rIns="36996" bIns="36996" rtlCol="0" anchor="ctr"/>
                <a:lstStyle/>
                <a:p>
                  <a:pPr algn="ctr">
                    <a:lnSpc>
                      <a:spcPts val="2207"/>
                    </a:lnSpc>
                  </a:pPr>
                  <a:endParaRPr/>
                </a:p>
              </p:txBody>
            </p:sp>
          </p:grpSp>
          <p:sp>
            <p:nvSpPr>
              <p:cNvPr id="86" name="Freeform 32">
                <a:extLst>
                  <a:ext uri="{FF2B5EF4-FFF2-40B4-BE49-F238E27FC236}">
                    <a16:creationId xmlns:a16="http://schemas.microsoft.com/office/drawing/2014/main" id="{D6D41746-4568-7D51-4E0D-C1B035592854}"/>
                  </a:ext>
                </a:extLst>
              </p:cNvPr>
              <p:cNvSpPr/>
              <p:nvPr/>
            </p:nvSpPr>
            <p:spPr>
              <a:xfrm>
                <a:off x="2901866" y="5519822"/>
                <a:ext cx="2661049" cy="665372"/>
              </a:xfrm>
              <a:custGeom>
                <a:avLst/>
                <a:gdLst/>
                <a:ahLst/>
                <a:cxnLst/>
                <a:rect l="l" t="t" r="r" b="b"/>
                <a:pathLst>
                  <a:path w="2661049" h="665372">
                    <a:moveTo>
                      <a:pt x="0" y="0"/>
                    </a:moveTo>
                    <a:lnTo>
                      <a:pt x="2661049" y="0"/>
                    </a:lnTo>
                    <a:lnTo>
                      <a:pt x="2661049" y="665372"/>
                    </a:lnTo>
                    <a:lnTo>
                      <a:pt x="0" y="665372"/>
                    </a:lnTo>
                    <a:lnTo>
                      <a:pt x="0" y="0"/>
                    </a:lnTo>
                    <a:close/>
                  </a:path>
                </a:pathLst>
              </a:custGeom>
              <a:blipFill>
                <a:blip r:embed="rId13"/>
                <a:stretch>
                  <a:fillRect l="-30946" t="-123886" r="-29901" b="-126703"/>
                </a:stretch>
              </a:blipFill>
            </p:spPr>
            <p:txBody>
              <a:bodyPr/>
              <a:lstStyle/>
              <a:p>
                <a:endParaRPr lang="en-GB"/>
              </a:p>
            </p:txBody>
          </p:sp>
        </p:grpSp>
      </p:grpSp>
      <p:sp>
        <p:nvSpPr>
          <p:cNvPr id="95" name="Rectangle: Rounded Corners 94">
            <a:extLst>
              <a:ext uri="{FF2B5EF4-FFF2-40B4-BE49-F238E27FC236}">
                <a16:creationId xmlns:a16="http://schemas.microsoft.com/office/drawing/2014/main" id="{ACBEE0D0-A488-59D9-1362-8730DD3A3E61}"/>
              </a:ext>
            </a:extLst>
          </p:cNvPr>
          <p:cNvSpPr/>
          <p:nvPr/>
        </p:nvSpPr>
        <p:spPr>
          <a:xfrm>
            <a:off x="1069849" y="7843741"/>
            <a:ext cx="4407790" cy="1454157"/>
          </a:xfrm>
          <a:prstGeom prst="roundRect">
            <a:avLst/>
          </a:prstGeom>
          <a:solidFill>
            <a:srgbClr val="000000">
              <a:alpha val="21961"/>
            </a:srgbClr>
          </a:solidFill>
          <a:ln>
            <a:noFill/>
          </a:ln>
          <a:effectLst>
            <a:reflection blurRad="6350" stA="65000" endPos="19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TextBox 95">
            <a:extLst>
              <a:ext uri="{FF2B5EF4-FFF2-40B4-BE49-F238E27FC236}">
                <a16:creationId xmlns:a16="http://schemas.microsoft.com/office/drawing/2014/main" id="{EB85BB39-57FA-5962-EAC4-24F3065B3446}"/>
              </a:ext>
            </a:extLst>
          </p:cNvPr>
          <p:cNvSpPr txBox="1"/>
          <p:nvPr/>
        </p:nvSpPr>
        <p:spPr>
          <a:xfrm>
            <a:off x="1907180" y="8155321"/>
            <a:ext cx="2733128" cy="830997"/>
          </a:xfrm>
          <a:prstGeom prst="rect">
            <a:avLst/>
          </a:prstGeom>
          <a:noFill/>
        </p:spPr>
        <p:txBody>
          <a:bodyPr wrap="square" rtlCol="0">
            <a:spAutoFit/>
          </a:bodyPr>
          <a:lstStyle/>
          <a:p>
            <a:r>
              <a:rPr lang="en-US" sz="1600" b="1" dirty="0" err="1">
                <a:solidFill>
                  <a:schemeClr val="bg1"/>
                </a:solidFill>
                <a:latin typeface="Ciutadella SemiBold" pitchFamily="2" charset="0"/>
                <a:sym typeface="Arimo Bold"/>
              </a:rPr>
              <a:t>Entain</a:t>
            </a:r>
            <a:r>
              <a:rPr lang="en-US" sz="1600" b="1" dirty="0">
                <a:solidFill>
                  <a:schemeClr val="bg1"/>
                </a:solidFill>
                <a:latin typeface="Ciutadella SemiBold" pitchFamily="2" charset="0"/>
                <a:sym typeface="Arimo Bold"/>
              </a:rPr>
              <a:t> Operations Ltd &amp; </a:t>
            </a:r>
            <a:r>
              <a:rPr lang="en-US" sz="1600" b="1" dirty="0" err="1">
                <a:solidFill>
                  <a:schemeClr val="bg1"/>
                </a:solidFill>
                <a:latin typeface="Ciutadella SemiBold" pitchFamily="2" charset="0"/>
                <a:sym typeface="Arimo Bold"/>
              </a:rPr>
              <a:t>ors</a:t>
            </a:r>
            <a:r>
              <a:rPr lang="en-US" sz="1600" b="1" dirty="0">
                <a:solidFill>
                  <a:schemeClr val="bg1"/>
                </a:solidFill>
                <a:latin typeface="Ciutadella SemiBold" pitchFamily="2" charset="0"/>
                <a:sym typeface="Arimo Bold"/>
              </a:rPr>
              <a:t> v Liquidity Trading Ltd &amp; </a:t>
            </a:r>
            <a:r>
              <a:rPr lang="en-US" sz="1600" b="1" dirty="0" err="1">
                <a:solidFill>
                  <a:schemeClr val="bg1"/>
                </a:solidFill>
                <a:latin typeface="Ciutadella SemiBold" pitchFamily="2" charset="0"/>
                <a:sym typeface="Arimo Bold"/>
              </a:rPr>
              <a:t>ors</a:t>
            </a:r>
            <a:r>
              <a:rPr lang="en-US" sz="1600" b="1" dirty="0">
                <a:solidFill>
                  <a:schemeClr val="bg1"/>
                </a:solidFill>
                <a:latin typeface="Ciutadella SemiBold" pitchFamily="2" charset="0"/>
                <a:sym typeface="Arimo Bold"/>
              </a:rPr>
              <a:t> IL-2025-000145</a:t>
            </a:r>
          </a:p>
        </p:txBody>
      </p:sp>
      <p:sp>
        <p:nvSpPr>
          <p:cNvPr id="8" name="TextBox 7">
            <a:extLst>
              <a:ext uri="{FF2B5EF4-FFF2-40B4-BE49-F238E27FC236}">
                <a16:creationId xmlns:a16="http://schemas.microsoft.com/office/drawing/2014/main" id="{42A420D4-83A0-FCB2-3831-0688B6AA86FA}"/>
              </a:ext>
            </a:extLst>
          </p:cNvPr>
          <p:cNvSpPr txBox="1"/>
          <p:nvPr/>
        </p:nvSpPr>
        <p:spPr>
          <a:xfrm>
            <a:off x="-11582119" y="3566394"/>
            <a:ext cx="4687061" cy="923330"/>
          </a:xfrm>
          <a:prstGeom prst="rect">
            <a:avLst/>
          </a:prstGeom>
          <a:noFill/>
        </p:spPr>
        <p:txBody>
          <a:bodyPr wrap="square">
            <a:spAutoFit/>
          </a:bodyPr>
          <a:lstStyle/>
          <a:p>
            <a:r>
              <a:rPr lang="en-GB" dirty="0">
                <a:solidFill>
                  <a:srgbClr val="F73072"/>
                </a:solidFill>
                <a:latin typeface="Ciutadella Bold" pitchFamily="2" charset="0"/>
                <a:ea typeface="Calibri" pitchFamily="34" charset="-122"/>
                <a:cs typeface="Calibri" pitchFamily="34" charset="-120"/>
              </a:rPr>
              <a:t>“the actual creative process – the selection, combination, and design of the visual elements – is carried out entirely automatically by the AI.”</a:t>
            </a:r>
          </a:p>
        </p:txBody>
      </p:sp>
      <p:grpSp>
        <p:nvGrpSpPr>
          <p:cNvPr id="33" name="Group 32">
            <a:extLst>
              <a:ext uri="{FF2B5EF4-FFF2-40B4-BE49-F238E27FC236}">
                <a16:creationId xmlns:a16="http://schemas.microsoft.com/office/drawing/2014/main" id="{96DEC5DD-5D89-CA57-CD4C-FC45C42679CF}"/>
              </a:ext>
            </a:extLst>
          </p:cNvPr>
          <p:cNvGrpSpPr/>
          <p:nvPr/>
        </p:nvGrpSpPr>
        <p:grpSpPr>
          <a:xfrm>
            <a:off x="-5747738" y="1326173"/>
            <a:ext cx="4210145" cy="2947656"/>
            <a:chOff x="6976830" y="1326173"/>
            <a:chExt cx="4210145" cy="2947656"/>
          </a:xfrm>
        </p:grpSpPr>
        <p:sp>
          <p:nvSpPr>
            <p:cNvPr id="97" name="Rectangle: Rounded Corners 96">
              <a:extLst>
                <a:ext uri="{FF2B5EF4-FFF2-40B4-BE49-F238E27FC236}">
                  <a16:creationId xmlns:a16="http://schemas.microsoft.com/office/drawing/2014/main" id="{E403E17C-E6C0-BF58-EDB6-505C6A9A2473}"/>
                </a:ext>
              </a:extLst>
            </p:cNvPr>
            <p:cNvSpPr/>
            <p:nvPr/>
          </p:nvSpPr>
          <p:spPr>
            <a:xfrm>
              <a:off x="7028188" y="1838257"/>
              <a:ext cx="4138282" cy="2435572"/>
            </a:xfrm>
            <a:prstGeom prst="roundRect">
              <a:avLst>
                <a:gd name="adj" fmla="val 8063"/>
              </a:avLst>
            </a:prstGeom>
            <a:solidFill>
              <a:schemeClr val="bg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TextBox 99">
              <a:extLst>
                <a:ext uri="{FF2B5EF4-FFF2-40B4-BE49-F238E27FC236}">
                  <a16:creationId xmlns:a16="http://schemas.microsoft.com/office/drawing/2014/main" id="{34484478-FB29-4752-0CE4-C18B96154D02}"/>
                </a:ext>
              </a:extLst>
            </p:cNvPr>
            <p:cNvSpPr txBox="1"/>
            <p:nvPr/>
          </p:nvSpPr>
          <p:spPr>
            <a:xfrm>
              <a:off x="6976830" y="1326173"/>
              <a:ext cx="4210145" cy="338554"/>
            </a:xfrm>
            <a:prstGeom prst="rect">
              <a:avLst/>
            </a:prstGeom>
            <a:noFill/>
          </p:spPr>
          <p:txBody>
            <a:bodyPr wrap="square" rtlCol="0">
              <a:spAutoFit/>
            </a:bodyPr>
            <a:lstStyle/>
            <a:p>
              <a:r>
                <a:rPr lang="en-GB" sz="1600" dirty="0">
                  <a:solidFill>
                    <a:srgbClr val="61A3DD"/>
                  </a:solidFill>
                </a:rPr>
                <a:t>The prompt</a:t>
              </a:r>
              <a:endParaRPr lang="en-GB" sz="1600" dirty="0">
                <a:solidFill>
                  <a:srgbClr val="61A3DD"/>
                </a:solidFill>
                <a:latin typeface="Ciutadella" panose="01000000000000000000" pitchFamily="2" charset="0"/>
              </a:endParaRPr>
            </a:p>
          </p:txBody>
        </p:sp>
        <p:sp>
          <p:nvSpPr>
            <p:cNvPr id="101" name="TextBox 100">
              <a:extLst>
                <a:ext uri="{FF2B5EF4-FFF2-40B4-BE49-F238E27FC236}">
                  <a16:creationId xmlns:a16="http://schemas.microsoft.com/office/drawing/2014/main" id="{EDD7479A-E916-0E83-C586-4FAC13924575}"/>
                </a:ext>
              </a:extLst>
            </p:cNvPr>
            <p:cNvSpPr txBox="1"/>
            <p:nvPr/>
          </p:nvSpPr>
          <p:spPr>
            <a:xfrm>
              <a:off x="7304056" y="2002161"/>
              <a:ext cx="3662266" cy="1815882"/>
            </a:xfrm>
            <a:prstGeom prst="rect">
              <a:avLst/>
            </a:prstGeom>
            <a:noFill/>
          </p:spPr>
          <p:txBody>
            <a:bodyPr wrap="square">
              <a:spAutoFit/>
            </a:bodyPr>
            <a:lstStyle/>
            <a:p>
              <a:pPr algn="ctr"/>
              <a:r>
                <a:rPr lang="en-GB" sz="1400" dirty="0">
                  <a:latin typeface="Ciutadella" panose="01000000000000000000" pitchFamily="2" charset="0"/>
                  <a:ea typeface="Calibri" pitchFamily="34" charset="-122"/>
                  <a:cs typeface="Calibri" pitchFamily="34" charset="-120"/>
                </a:rPr>
                <a:t>“Create a logo for a career &amp; jobs notification application. For that, use the shape of a handshake and a bell icon, symbolizing an incoming job notification. The style and the colours should be trustworthy and rather simple. However, adapt the handshake and bell shapes to form something unique and creative, intermix them!”</a:t>
              </a:r>
            </a:p>
          </p:txBody>
        </p:sp>
        <p:pic>
          <p:nvPicPr>
            <p:cNvPr id="102" name="Picture 101">
              <a:extLst>
                <a:ext uri="{FF2B5EF4-FFF2-40B4-BE49-F238E27FC236}">
                  <a16:creationId xmlns:a16="http://schemas.microsoft.com/office/drawing/2014/main" id="{7C35E9CE-7EC8-827E-1F09-956FE795206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410826" y="3719743"/>
              <a:ext cx="437047" cy="442766"/>
            </a:xfrm>
            <a:prstGeom prst="rect">
              <a:avLst/>
            </a:prstGeom>
          </p:spPr>
        </p:pic>
      </p:grpSp>
      <p:pic>
        <p:nvPicPr>
          <p:cNvPr id="103" name="Picture 102">
            <a:extLst>
              <a:ext uri="{FF2B5EF4-FFF2-40B4-BE49-F238E27FC236}">
                <a16:creationId xmlns:a16="http://schemas.microsoft.com/office/drawing/2014/main" id="{8FAB8FF7-0B9B-BA41-2E78-E2528CEB127D}"/>
              </a:ext>
            </a:extLst>
          </p:cNvPr>
          <p:cNvPicPr>
            <a:picLocks noChangeAspect="1"/>
          </p:cNvPicPr>
          <p:nvPr/>
        </p:nvPicPr>
        <p:blipFill>
          <a:blip r:embed="rId15"/>
          <a:stretch>
            <a:fillRect/>
          </a:stretch>
        </p:blipFill>
        <p:spPr>
          <a:xfrm>
            <a:off x="-11592909" y="1606987"/>
            <a:ext cx="5091503" cy="1630669"/>
          </a:xfrm>
          <a:prstGeom prst="rect">
            <a:avLst/>
          </a:prstGeom>
          <a:ln w="57150">
            <a:solidFill>
              <a:schemeClr val="tx2"/>
            </a:solidFill>
          </a:ln>
        </p:spPr>
      </p:pic>
      <p:pic>
        <p:nvPicPr>
          <p:cNvPr id="105" name="Picture 104">
            <a:extLst>
              <a:ext uri="{FF2B5EF4-FFF2-40B4-BE49-F238E27FC236}">
                <a16:creationId xmlns:a16="http://schemas.microsoft.com/office/drawing/2014/main" id="{835DFA48-04E5-228E-44A4-5E84BFEBBB0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469134" y="5121664"/>
            <a:ext cx="1110472" cy="1110472"/>
          </a:xfrm>
          <a:prstGeom prst="rect">
            <a:avLst/>
          </a:prstGeom>
        </p:spPr>
      </p:pic>
      <p:sp>
        <p:nvSpPr>
          <p:cNvPr id="106" name="Rectangle: Rounded Corners 105">
            <a:extLst>
              <a:ext uri="{FF2B5EF4-FFF2-40B4-BE49-F238E27FC236}">
                <a16:creationId xmlns:a16="http://schemas.microsoft.com/office/drawing/2014/main" id="{DB732206-6315-C93B-4C2C-2946484E8A4A}"/>
              </a:ext>
            </a:extLst>
          </p:cNvPr>
          <p:cNvSpPr/>
          <p:nvPr/>
        </p:nvSpPr>
        <p:spPr>
          <a:xfrm>
            <a:off x="-5611749" y="4864608"/>
            <a:ext cx="4407790" cy="1454157"/>
          </a:xfrm>
          <a:prstGeom prst="roundRect">
            <a:avLst/>
          </a:prstGeom>
          <a:solidFill>
            <a:srgbClr val="000000">
              <a:alpha val="21961"/>
            </a:srgbClr>
          </a:solidFill>
          <a:ln>
            <a:noFill/>
          </a:ln>
          <a:effectLst>
            <a:reflection blurRad="6350" stA="65000" endPos="19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TextBox 106">
            <a:extLst>
              <a:ext uri="{FF2B5EF4-FFF2-40B4-BE49-F238E27FC236}">
                <a16:creationId xmlns:a16="http://schemas.microsoft.com/office/drawing/2014/main" id="{4386AA72-5866-4820-8D3D-255710740EE2}"/>
              </a:ext>
            </a:extLst>
          </p:cNvPr>
          <p:cNvSpPr txBox="1"/>
          <p:nvPr/>
        </p:nvSpPr>
        <p:spPr>
          <a:xfrm>
            <a:off x="-4021965" y="5285857"/>
            <a:ext cx="2733128" cy="584775"/>
          </a:xfrm>
          <a:prstGeom prst="rect">
            <a:avLst/>
          </a:prstGeom>
          <a:noFill/>
        </p:spPr>
        <p:txBody>
          <a:bodyPr wrap="square" rtlCol="0">
            <a:spAutoFit/>
          </a:bodyPr>
          <a:lstStyle/>
          <a:p>
            <a:r>
              <a:rPr lang="en-US" sz="1600" b="1" dirty="0">
                <a:solidFill>
                  <a:schemeClr val="bg1"/>
                </a:solidFill>
                <a:latin typeface="Ciutadella SemiBold" pitchFamily="2" charset="0"/>
                <a:sym typeface="Arimo Bold"/>
              </a:rPr>
              <a:t>AG München, Judgment of</a:t>
            </a:r>
          </a:p>
          <a:p>
            <a:r>
              <a:rPr lang="en-US" sz="1600" b="1" dirty="0">
                <a:solidFill>
                  <a:schemeClr val="bg1"/>
                </a:solidFill>
                <a:latin typeface="Ciutadella SemiBold" pitchFamily="2" charset="0"/>
                <a:sym typeface="Arimo Bold"/>
              </a:rPr>
              <a:t>Feb 13, 2026 – 142 C 9786/25)</a:t>
            </a:r>
            <a:endParaRPr lang="en-GB" sz="1600" b="1" dirty="0">
              <a:solidFill>
                <a:schemeClr val="bg1"/>
              </a:solidFill>
              <a:latin typeface="Ciutadella SemiBold" pitchFamily="2" charset="0"/>
            </a:endParaRPr>
          </a:p>
        </p:txBody>
      </p:sp>
      <p:pic>
        <p:nvPicPr>
          <p:cNvPr id="108" name="Picture 107">
            <a:extLst>
              <a:ext uri="{FF2B5EF4-FFF2-40B4-BE49-F238E27FC236}">
                <a16:creationId xmlns:a16="http://schemas.microsoft.com/office/drawing/2014/main" id="{A5F8E8DE-A803-C184-8F09-13A31B65CCAD}"/>
              </a:ext>
            </a:extLst>
          </p:cNvPr>
          <p:cNvPicPr>
            <a:picLocks noChangeAspect="1"/>
          </p:cNvPicPr>
          <p:nvPr/>
        </p:nvPicPr>
        <p:blipFill>
          <a:blip r:embed="rId17">
            <a:extLst>
              <a:ext uri="{28A0092B-C50C-407E-A947-70E740481C1C}">
                <a14:useLocalDpi xmlns:a14="http://schemas.microsoft.com/office/drawing/2010/main" val="0"/>
              </a:ext>
            </a:extLst>
          </a:blip>
          <a:srcRect l="-1" t="-1" r="1918" b="1918"/>
          <a:stretch>
            <a:fillRect/>
          </a:stretch>
        </p:blipFill>
        <p:spPr>
          <a:xfrm>
            <a:off x="-5239345" y="5033017"/>
            <a:ext cx="1117337" cy="1117337"/>
          </a:xfrm>
          <a:prstGeom prst="rect">
            <a:avLst/>
          </a:prstGeom>
        </p:spPr>
      </p:pic>
      <p:pic>
        <p:nvPicPr>
          <p:cNvPr id="6" name="Picture 5">
            <a:extLst>
              <a:ext uri="{FF2B5EF4-FFF2-40B4-BE49-F238E27FC236}">
                <a16:creationId xmlns:a16="http://schemas.microsoft.com/office/drawing/2014/main" id="{0DAACAB8-D45C-2A84-6CD3-31E7E11C4146}"/>
              </a:ext>
            </a:extLst>
          </p:cNvPr>
          <p:cNvPicPr>
            <a:picLocks noChangeAspect="1"/>
          </p:cNvPicPr>
          <p:nvPr/>
        </p:nvPicPr>
        <p:blipFill>
          <a:blip r:embed="rId18">
            <a:extLst>
              <a:ext uri="{28A0092B-C50C-407E-A947-70E740481C1C}">
                <a14:useLocalDpi xmlns:a14="http://schemas.microsoft.com/office/drawing/2010/main" val="0"/>
              </a:ext>
            </a:extLst>
          </a:blip>
          <a:srcRect r="2496"/>
          <a:stretch>
            <a:fillRect/>
          </a:stretch>
        </p:blipFill>
        <p:spPr>
          <a:xfrm>
            <a:off x="0" y="0"/>
            <a:ext cx="667512" cy="6858000"/>
          </a:xfrm>
          <a:prstGeom prst="rect">
            <a:avLst/>
          </a:prstGeom>
        </p:spPr>
      </p:pic>
      <p:pic>
        <p:nvPicPr>
          <p:cNvPr id="109" name="Picture 108">
            <a:extLst>
              <a:ext uri="{FF2B5EF4-FFF2-40B4-BE49-F238E27FC236}">
                <a16:creationId xmlns:a16="http://schemas.microsoft.com/office/drawing/2014/main" id="{48CCCFDB-39A9-8600-A4BA-C35E0B6D150B}"/>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906125" y="5676900"/>
            <a:ext cx="914400" cy="914400"/>
          </a:xfrm>
          <a:prstGeom prst="rect">
            <a:avLst/>
          </a:prstGeom>
        </p:spPr>
      </p:pic>
      <p:sp>
        <p:nvSpPr>
          <p:cNvPr id="110" name="TextBox 109">
            <a:extLst>
              <a:ext uri="{FF2B5EF4-FFF2-40B4-BE49-F238E27FC236}">
                <a16:creationId xmlns:a16="http://schemas.microsoft.com/office/drawing/2014/main" id="{4E419B46-4302-8FB1-3025-130D66473EFC}"/>
              </a:ext>
            </a:extLst>
          </p:cNvPr>
          <p:cNvSpPr txBox="1"/>
          <p:nvPr/>
        </p:nvSpPr>
        <p:spPr>
          <a:xfrm>
            <a:off x="6279261" y="5963550"/>
            <a:ext cx="4626864" cy="369332"/>
          </a:xfrm>
          <a:prstGeom prst="rect">
            <a:avLst/>
          </a:prstGeom>
          <a:noFill/>
        </p:spPr>
        <p:txBody>
          <a:bodyPr wrap="square" rtlCol="0">
            <a:spAutoFit/>
          </a:bodyPr>
          <a:lstStyle/>
          <a:p>
            <a:r>
              <a:rPr lang="en-GB" spc="300" dirty="0">
                <a:solidFill>
                  <a:srgbClr val="F73072"/>
                </a:solidFill>
                <a:latin typeface="Ciutadella Bold" pitchFamily="2" charset="0"/>
              </a:rPr>
              <a:t>BRANDSMITHS</a:t>
            </a:r>
            <a:r>
              <a:rPr lang="en-GB" spc="300" dirty="0"/>
              <a:t> </a:t>
            </a:r>
            <a:r>
              <a:rPr lang="en-GB" spc="300" dirty="0">
                <a:solidFill>
                  <a:schemeClr val="bg1"/>
                </a:solidFill>
                <a:latin typeface="Ciutadella" panose="01000000000000000000" pitchFamily="2" charset="0"/>
              </a:rPr>
              <a:t>| BUILT FOR BRANDS</a:t>
            </a:r>
          </a:p>
        </p:txBody>
      </p:sp>
    </p:spTree>
    <p:extLst>
      <p:ext uri="{BB962C8B-B14F-4D97-AF65-F5344CB8AC3E}">
        <p14:creationId xmlns:p14="http://schemas.microsoft.com/office/powerpoint/2010/main" val="12979265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803D8-A925-E1F9-125B-DD7FB0024CAB}"/>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A4A80748-74CF-087E-DD0B-E30199C0355E}"/>
              </a:ext>
            </a:extLst>
          </p:cNvPr>
          <p:cNvGrpSpPr/>
          <p:nvPr/>
        </p:nvGrpSpPr>
        <p:grpSpPr>
          <a:xfrm>
            <a:off x="-9032976" y="1495450"/>
            <a:ext cx="7871498" cy="2900730"/>
            <a:chOff x="2293822" y="1495450"/>
            <a:chExt cx="7871498" cy="2900730"/>
          </a:xfrm>
          <a:effectLst>
            <a:reflection blurRad="203200" stA="62000" endPos="22000" dist="50800" dir="5400000" sy="-100000" algn="bl" rotWithShape="0"/>
          </a:effectLst>
        </p:grpSpPr>
        <p:sp>
          <p:nvSpPr>
            <p:cNvPr id="3" name="Rectangle: Rounded Corners 2">
              <a:extLst>
                <a:ext uri="{FF2B5EF4-FFF2-40B4-BE49-F238E27FC236}">
                  <a16:creationId xmlns:a16="http://schemas.microsoft.com/office/drawing/2014/main" id="{4A442771-D9B1-1906-71BF-D817CE157245}"/>
                </a:ext>
              </a:extLst>
            </p:cNvPr>
            <p:cNvSpPr/>
            <p:nvPr/>
          </p:nvSpPr>
          <p:spPr>
            <a:xfrm>
              <a:off x="2293822" y="1495450"/>
              <a:ext cx="7871498" cy="290073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a:extLst>
                <a:ext uri="{FF2B5EF4-FFF2-40B4-BE49-F238E27FC236}">
                  <a16:creationId xmlns:a16="http://schemas.microsoft.com/office/drawing/2014/main" id="{1F3AEE74-DC4D-DABE-9361-6ADDB31278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9446" y="1786940"/>
              <a:ext cx="708025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5" name="Rectangle: Rounded Corners 64">
            <a:extLst>
              <a:ext uri="{FF2B5EF4-FFF2-40B4-BE49-F238E27FC236}">
                <a16:creationId xmlns:a16="http://schemas.microsoft.com/office/drawing/2014/main" id="{71FE3307-15BC-3105-D8A5-C80B77497D98}"/>
              </a:ext>
            </a:extLst>
          </p:cNvPr>
          <p:cNvSpPr/>
          <p:nvPr/>
        </p:nvSpPr>
        <p:spPr>
          <a:xfrm>
            <a:off x="1069849" y="4864608"/>
            <a:ext cx="4407790" cy="1454157"/>
          </a:xfrm>
          <a:prstGeom prst="roundRect">
            <a:avLst/>
          </a:prstGeom>
          <a:solidFill>
            <a:srgbClr val="000000">
              <a:alpha val="21961"/>
            </a:srgbClr>
          </a:solidFill>
          <a:ln>
            <a:noFill/>
          </a:ln>
          <a:effectLst>
            <a:reflection blurRad="6350" stA="65000" endPos="19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CD5523AE-790C-0B73-7E19-DB02D93661E9}"/>
              </a:ext>
            </a:extLst>
          </p:cNvPr>
          <p:cNvSpPr txBox="1"/>
          <p:nvPr/>
        </p:nvSpPr>
        <p:spPr>
          <a:xfrm>
            <a:off x="1907180" y="5176188"/>
            <a:ext cx="2733128" cy="830997"/>
          </a:xfrm>
          <a:prstGeom prst="rect">
            <a:avLst/>
          </a:prstGeom>
          <a:noFill/>
        </p:spPr>
        <p:txBody>
          <a:bodyPr wrap="square" rtlCol="0">
            <a:spAutoFit/>
          </a:bodyPr>
          <a:lstStyle/>
          <a:p>
            <a:r>
              <a:rPr lang="en-US" sz="1600" b="1" dirty="0" err="1">
                <a:solidFill>
                  <a:schemeClr val="bg1"/>
                </a:solidFill>
                <a:latin typeface="Ciutadella SemiBold" pitchFamily="2" charset="0"/>
                <a:sym typeface="Arimo Bold"/>
              </a:rPr>
              <a:t>Entain</a:t>
            </a:r>
            <a:r>
              <a:rPr lang="en-US" sz="1600" b="1" dirty="0">
                <a:solidFill>
                  <a:schemeClr val="bg1"/>
                </a:solidFill>
                <a:latin typeface="Ciutadella SemiBold" pitchFamily="2" charset="0"/>
                <a:sym typeface="Arimo Bold"/>
              </a:rPr>
              <a:t> Operations Ltd &amp; </a:t>
            </a:r>
            <a:r>
              <a:rPr lang="en-US" sz="1600" b="1" dirty="0" err="1">
                <a:solidFill>
                  <a:schemeClr val="bg1"/>
                </a:solidFill>
                <a:latin typeface="Ciutadella SemiBold" pitchFamily="2" charset="0"/>
                <a:sym typeface="Arimo Bold"/>
              </a:rPr>
              <a:t>ors</a:t>
            </a:r>
            <a:r>
              <a:rPr lang="en-US" sz="1600" b="1" dirty="0">
                <a:solidFill>
                  <a:schemeClr val="bg1"/>
                </a:solidFill>
                <a:latin typeface="Ciutadella SemiBold" pitchFamily="2" charset="0"/>
                <a:sym typeface="Arimo Bold"/>
              </a:rPr>
              <a:t> v Liquidity Trading Ltd &amp; </a:t>
            </a:r>
            <a:r>
              <a:rPr lang="en-US" sz="1600" b="1" dirty="0" err="1">
                <a:solidFill>
                  <a:schemeClr val="bg1"/>
                </a:solidFill>
                <a:latin typeface="Ciutadella SemiBold" pitchFamily="2" charset="0"/>
                <a:sym typeface="Arimo Bold"/>
              </a:rPr>
              <a:t>ors</a:t>
            </a:r>
            <a:r>
              <a:rPr lang="en-US" sz="1600" b="1" dirty="0">
                <a:solidFill>
                  <a:schemeClr val="bg1"/>
                </a:solidFill>
                <a:latin typeface="Ciutadella SemiBold" pitchFamily="2" charset="0"/>
                <a:sym typeface="Arimo Bold"/>
              </a:rPr>
              <a:t> IL-2025-000145</a:t>
            </a:r>
          </a:p>
        </p:txBody>
      </p:sp>
      <p:grpSp>
        <p:nvGrpSpPr>
          <p:cNvPr id="47" name="Group 46">
            <a:extLst>
              <a:ext uri="{FF2B5EF4-FFF2-40B4-BE49-F238E27FC236}">
                <a16:creationId xmlns:a16="http://schemas.microsoft.com/office/drawing/2014/main" id="{632655F0-72CC-9A05-05F1-5F363EF7D8E1}"/>
              </a:ext>
            </a:extLst>
          </p:cNvPr>
          <p:cNvGrpSpPr/>
          <p:nvPr/>
        </p:nvGrpSpPr>
        <p:grpSpPr>
          <a:xfrm>
            <a:off x="3372566" y="1805511"/>
            <a:ext cx="4210145" cy="2640648"/>
            <a:chOff x="5488781" y="1350457"/>
            <a:chExt cx="4210145" cy="2640648"/>
          </a:xfrm>
        </p:grpSpPr>
        <p:sp>
          <p:nvSpPr>
            <p:cNvPr id="7" name="TextBox 6">
              <a:extLst>
                <a:ext uri="{FF2B5EF4-FFF2-40B4-BE49-F238E27FC236}">
                  <a16:creationId xmlns:a16="http://schemas.microsoft.com/office/drawing/2014/main" id="{211D944B-3A49-4998-6A20-C8A4DA0DBCB5}"/>
                </a:ext>
              </a:extLst>
            </p:cNvPr>
            <p:cNvSpPr txBox="1"/>
            <p:nvPr/>
          </p:nvSpPr>
          <p:spPr>
            <a:xfrm>
              <a:off x="5488781" y="1350457"/>
              <a:ext cx="4210145" cy="338554"/>
            </a:xfrm>
            <a:prstGeom prst="rect">
              <a:avLst/>
            </a:prstGeom>
            <a:noFill/>
          </p:spPr>
          <p:txBody>
            <a:bodyPr wrap="square" rtlCol="0">
              <a:spAutoFit/>
            </a:bodyPr>
            <a:lstStyle/>
            <a:p>
              <a:r>
                <a:rPr lang="en-GB" sz="1600" dirty="0">
                  <a:solidFill>
                    <a:srgbClr val="61A3DD"/>
                  </a:solidFill>
                </a:rPr>
                <a:t>The Claimants’ casino logos</a:t>
              </a:r>
              <a:endParaRPr lang="en-GB" sz="1600" dirty="0">
                <a:solidFill>
                  <a:srgbClr val="61A3DD"/>
                </a:solidFill>
                <a:latin typeface="Ciutadella" panose="01000000000000000000" pitchFamily="2" charset="0"/>
              </a:endParaRPr>
            </a:p>
          </p:txBody>
        </p:sp>
        <p:grpSp>
          <p:nvGrpSpPr>
            <p:cNvPr id="12" name="Group 4">
              <a:extLst>
                <a:ext uri="{FF2B5EF4-FFF2-40B4-BE49-F238E27FC236}">
                  <a16:creationId xmlns:a16="http://schemas.microsoft.com/office/drawing/2014/main" id="{025AEB20-C08F-DAD7-956C-2B4F3F287C24}"/>
                </a:ext>
              </a:extLst>
            </p:cNvPr>
            <p:cNvGrpSpPr/>
            <p:nvPr/>
          </p:nvGrpSpPr>
          <p:grpSpPr>
            <a:xfrm>
              <a:off x="5660136" y="1830289"/>
              <a:ext cx="2159672" cy="2160816"/>
              <a:chOff x="0" y="0"/>
              <a:chExt cx="5627305" cy="5630286"/>
            </a:xfrm>
          </p:grpSpPr>
          <p:sp>
            <p:nvSpPr>
              <p:cNvPr id="13" name="Freeform 5">
                <a:extLst>
                  <a:ext uri="{FF2B5EF4-FFF2-40B4-BE49-F238E27FC236}">
                    <a16:creationId xmlns:a16="http://schemas.microsoft.com/office/drawing/2014/main" id="{615C1155-1592-6178-0B10-E14E6389BC57}"/>
                  </a:ext>
                </a:extLst>
              </p:cNvPr>
              <p:cNvSpPr/>
              <p:nvPr/>
            </p:nvSpPr>
            <p:spPr>
              <a:xfrm>
                <a:off x="0" y="0"/>
                <a:ext cx="2787727" cy="2787727"/>
              </a:xfrm>
              <a:custGeom>
                <a:avLst/>
                <a:gdLst/>
                <a:ahLst/>
                <a:cxnLst/>
                <a:rect l="l" t="t" r="r" b="b"/>
                <a:pathLst>
                  <a:path w="2787727" h="2787727">
                    <a:moveTo>
                      <a:pt x="0" y="0"/>
                    </a:moveTo>
                    <a:lnTo>
                      <a:pt x="2787727" y="0"/>
                    </a:lnTo>
                    <a:lnTo>
                      <a:pt x="2787727" y="2787727"/>
                    </a:lnTo>
                    <a:lnTo>
                      <a:pt x="0" y="2787727"/>
                    </a:lnTo>
                    <a:lnTo>
                      <a:pt x="0" y="0"/>
                    </a:lnTo>
                    <a:close/>
                  </a:path>
                </a:pathLst>
              </a:custGeom>
              <a:blipFill>
                <a:blip r:embed="rId4"/>
                <a:stretch>
                  <a:fillRect l="-40909" r="-40909"/>
                </a:stretch>
              </a:blipFill>
            </p:spPr>
            <p:txBody>
              <a:bodyPr/>
              <a:lstStyle/>
              <a:p>
                <a:endParaRPr lang="en-GB"/>
              </a:p>
            </p:txBody>
          </p:sp>
          <p:sp>
            <p:nvSpPr>
              <p:cNvPr id="15" name="Freeform 6">
                <a:extLst>
                  <a:ext uri="{FF2B5EF4-FFF2-40B4-BE49-F238E27FC236}">
                    <a16:creationId xmlns:a16="http://schemas.microsoft.com/office/drawing/2014/main" id="{4BB58E90-EE7A-38F8-49B7-F1483DEC14EA}"/>
                  </a:ext>
                </a:extLst>
              </p:cNvPr>
              <p:cNvSpPr/>
              <p:nvPr/>
            </p:nvSpPr>
            <p:spPr>
              <a:xfrm>
                <a:off x="2839578" y="0"/>
                <a:ext cx="2787727" cy="2787727"/>
              </a:xfrm>
              <a:custGeom>
                <a:avLst/>
                <a:gdLst/>
                <a:ahLst/>
                <a:cxnLst/>
                <a:rect l="l" t="t" r="r" b="b"/>
                <a:pathLst>
                  <a:path w="2787727" h="2787727">
                    <a:moveTo>
                      <a:pt x="0" y="0"/>
                    </a:moveTo>
                    <a:lnTo>
                      <a:pt x="2787727" y="0"/>
                    </a:lnTo>
                    <a:lnTo>
                      <a:pt x="2787727" y="2787727"/>
                    </a:lnTo>
                    <a:lnTo>
                      <a:pt x="0" y="2787727"/>
                    </a:lnTo>
                    <a:lnTo>
                      <a:pt x="0" y="0"/>
                    </a:lnTo>
                    <a:close/>
                  </a:path>
                </a:pathLst>
              </a:custGeom>
              <a:blipFill>
                <a:blip r:embed="rId5"/>
                <a:stretch>
                  <a:fillRect l="-27052" t="-1436" r="-27052"/>
                </a:stretch>
              </a:blipFill>
            </p:spPr>
            <p:txBody>
              <a:bodyPr/>
              <a:lstStyle/>
              <a:p>
                <a:endParaRPr lang="en-GB"/>
              </a:p>
            </p:txBody>
          </p:sp>
          <p:grpSp>
            <p:nvGrpSpPr>
              <p:cNvPr id="16" name="Group 7">
                <a:extLst>
                  <a:ext uri="{FF2B5EF4-FFF2-40B4-BE49-F238E27FC236}">
                    <a16:creationId xmlns:a16="http://schemas.microsoft.com/office/drawing/2014/main" id="{B849FD36-1B11-6964-4D8C-7D28CC6E64B8}"/>
                  </a:ext>
                </a:extLst>
              </p:cNvPr>
              <p:cNvGrpSpPr/>
              <p:nvPr/>
            </p:nvGrpSpPr>
            <p:grpSpPr>
              <a:xfrm>
                <a:off x="4291" y="2842559"/>
                <a:ext cx="2779144" cy="2779144"/>
                <a:chOff x="0" y="0"/>
                <a:chExt cx="812800" cy="812800"/>
              </a:xfrm>
            </p:grpSpPr>
            <p:sp>
              <p:nvSpPr>
                <p:cNvPr id="22" name="Freeform 8">
                  <a:extLst>
                    <a:ext uri="{FF2B5EF4-FFF2-40B4-BE49-F238E27FC236}">
                      <a16:creationId xmlns:a16="http://schemas.microsoft.com/office/drawing/2014/main" id="{E8B1E605-AEB4-2148-91EA-8924BA861B02}"/>
                    </a:ext>
                  </a:extLst>
                </p:cNvPr>
                <p:cNvSpPr/>
                <p:nvPr/>
              </p:nvSpPr>
              <p:spPr>
                <a:xfrm>
                  <a:off x="0" y="0"/>
                  <a:ext cx="812800" cy="812800"/>
                </a:xfrm>
                <a:custGeom>
                  <a:avLst/>
                  <a:gdLst/>
                  <a:ahLst/>
                  <a:cxnLst/>
                  <a:rect l="l" t="t" r="r" b="b"/>
                  <a:pathLst>
                    <a:path w="812800" h="812800">
                      <a:moveTo>
                        <a:pt x="812800" y="0"/>
                      </a:moveTo>
                      <a:lnTo>
                        <a:pt x="812800" y="812800"/>
                      </a:lnTo>
                      <a:lnTo>
                        <a:pt x="0" y="812800"/>
                      </a:lnTo>
                      <a:lnTo>
                        <a:pt x="0" y="0"/>
                      </a:lnTo>
                      <a:close/>
                    </a:path>
                  </a:pathLst>
                </a:custGeom>
                <a:solidFill>
                  <a:srgbClr val="222222"/>
                </a:solidFill>
              </p:spPr>
              <p:txBody>
                <a:bodyPr/>
                <a:lstStyle/>
                <a:p>
                  <a:endParaRPr lang="en-GB"/>
                </a:p>
              </p:txBody>
            </p:sp>
            <p:sp>
              <p:nvSpPr>
                <p:cNvPr id="23" name="TextBox 9">
                  <a:extLst>
                    <a:ext uri="{FF2B5EF4-FFF2-40B4-BE49-F238E27FC236}">
                      <a16:creationId xmlns:a16="http://schemas.microsoft.com/office/drawing/2014/main" id="{F3EF49E0-4124-6E7A-13D5-FFAB8F82F66B}"/>
                    </a:ext>
                  </a:extLst>
                </p:cNvPr>
                <p:cNvSpPr txBox="1"/>
                <p:nvPr/>
              </p:nvSpPr>
              <p:spPr>
                <a:xfrm>
                  <a:off x="0" y="28575"/>
                  <a:ext cx="812800" cy="784225"/>
                </a:xfrm>
                <a:prstGeom prst="rect">
                  <a:avLst/>
                </a:prstGeom>
              </p:spPr>
              <p:txBody>
                <a:bodyPr lIns="36996" tIns="36996" rIns="36996" bIns="36996" rtlCol="0" anchor="ctr"/>
                <a:lstStyle/>
                <a:p>
                  <a:pPr algn="ctr">
                    <a:lnSpc>
                      <a:spcPts val="2207"/>
                    </a:lnSpc>
                  </a:pPr>
                  <a:endParaRPr/>
                </a:p>
              </p:txBody>
            </p:sp>
          </p:grpSp>
          <p:sp>
            <p:nvSpPr>
              <p:cNvPr id="17" name="Freeform 10">
                <a:extLst>
                  <a:ext uri="{FF2B5EF4-FFF2-40B4-BE49-F238E27FC236}">
                    <a16:creationId xmlns:a16="http://schemas.microsoft.com/office/drawing/2014/main" id="{AC8B39A5-28B2-FD89-7A25-9BC26DA1D489}"/>
                  </a:ext>
                </a:extLst>
              </p:cNvPr>
              <p:cNvSpPr/>
              <p:nvPr/>
            </p:nvSpPr>
            <p:spPr>
              <a:xfrm>
                <a:off x="4291" y="3305114"/>
                <a:ext cx="2779144" cy="1854033"/>
              </a:xfrm>
              <a:custGeom>
                <a:avLst/>
                <a:gdLst/>
                <a:ahLst/>
                <a:cxnLst/>
                <a:rect l="l" t="t" r="r" b="b"/>
                <a:pathLst>
                  <a:path w="2779144" h="1854033">
                    <a:moveTo>
                      <a:pt x="0" y="0"/>
                    </a:moveTo>
                    <a:lnTo>
                      <a:pt x="2779145" y="0"/>
                    </a:lnTo>
                    <a:lnTo>
                      <a:pt x="2779145" y="1854034"/>
                    </a:lnTo>
                    <a:lnTo>
                      <a:pt x="0" y="1854034"/>
                    </a:lnTo>
                    <a:lnTo>
                      <a:pt x="0" y="0"/>
                    </a:lnTo>
                    <a:close/>
                  </a:path>
                </a:pathLst>
              </a:custGeom>
              <a:blipFill>
                <a:blip r:embed="rId6"/>
                <a:stretch>
                  <a:fillRect l="-10493" t="-650" r="-11591"/>
                </a:stretch>
              </a:blipFill>
            </p:spPr>
            <p:txBody>
              <a:bodyPr/>
              <a:lstStyle/>
              <a:p>
                <a:endParaRPr lang="en-GB"/>
              </a:p>
            </p:txBody>
          </p:sp>
          <p:grpSp>
            <p:nvGrpSpPr>
              <p:cNvPr id="18" name="Group 11">
                <a:extLst>
                  <a:ext uri="{FF2B5EF4-FFF2-40B4-BE49-F238E27FC236}">
                    <a16:creationId xmlns:a16="http://schemas.microsoft.com/office/drawing/2014/main" id="{44FC673F-8CF3-5ECB-A15F-F5966D80ECB6}"/>
                  </a:ext>
                </a:extLst>
              </p:cNvPr>
              <p:cNvGrpSpPr/>
              <p:nvPr/>
            </p:nvGrpSpPr>
            <p:grpSpPr>
              <a:xfrm>
                <a:off x="2839578" y="2846850"/>
                <a:ext cx="2787727" cy="2779144"/>
                <a:chOff x="0" y="0"/>
                <a:chExt cx="756122" cy="753794"/>
              </a:xfrm>
            </p:grpSpPr>
            <p:sp>
              <p:nvSpPr>
                <p:cNvPr id="20" name="Freeform 12">
                  <a:extLst>
                    <a:ext uri="{FF2B5EF4-FFF2-40B4-BE49-F238E27FC236}">
                      <a16:creationId xmlns:a16="http://schemas.microsoft.com/office/drawing/2014/main" id="{13D7BB73-2D64-6A4D-EADB-7FD16BD2D683}"/>
                    </a:ext>
                  </a:extLst>
                </p:cNvPr>
                <p:cNvSpPr/>
                <p:nvPr/>
              </p:nvSpPr>
              <p:spPr>
                <a:xfrm>
                  <a:off x="0" y="0"/>
                  <a:ext cx="756122" cy="753794"/>
                </a:xfrm>
                <a:custGeom>
                  <a:avLst/>
                  <a:gdLst/>
                  <a:ahLst/>
                  <a:cxnLst/>
                  <a:rect l="l" t="t" r="r" b="b"/>
                  <a:pathLst>
                    <a:path w="756122" h="753794">
                      <a:moveTo>
                        <a:pt x="0" y="0"/>
                      </a:moveTo>
                      <a:lnTo>
                        <a:pt x="756122" y="0"/>
                      </a:lnTo>
                      <a:lnTo>
                        <a:pt x="756122" y="753794"/>
                      </a:lnTo>
                      <a:lnTo>
                        <a:pt x="0" y="753794"/>
                      </a:lnTo>
                      <a:close/>
                    </a:path>
                  </a:pathLst>
                </a:custGeom>
                <a:solidFill>
                  <a:srgbClr val="FFFFFF"/>
                </a:solidFill>
              </p:spPr>
              <p:txBody>
                <a:bodyPr/>
                <a:lstStyle/>
                <a:p>
                  <a:endParaRPr lang="en-GB"/>
                </a:p>
              </p:txBody>
            </p:sp>
            <p:sp>
              <p:nvSpPr>
                <p:cNvPr id="21" name="TextBox 13">
                  <a:extLst>
                    <a:ext uri="{FF2B5EF4-FFF2-40B4-BE49-F238E27FC236}">
                      <a16:creationId xmlns:a16="http://schemas.microsoft.com/office/drawing/2014/main" id="{4A00E355-7898-36D6-8249-2EC1A6D2741E}"/>
                    </a:ext>
                  </a:extLst>
                </p:cNvPr>
                <p:cNvSpPr txBox="1"/>
                <p:nvPr/>
              </p:nvSpPr>
              <p:spPr>
                <a:xfrm>
                  <a:off x="0" y="28575"/>
                  <a:ext cx="756122" cy="725219"/>
                </a:xfrm>
                <a:prstGeom prst="rect">
                  <a:avLst/>
                </a:prstGeom>
              </p:spPr>
              <p:txBody>
                <a:bodyPr lIns="36996" tIns="36996" rIns="36996" bIns="36996" rtlCol="0" anchor="ctr"/>
                <a:lstStyle/>
                <a:p>
                  <a:pPr algn="ctr">
                    <a:lnSpc>
                      <a:spcPts val="2207"/>
                    </a:lnSpc>
                  </a:pPr>
                  <a:endParaRPr/>
                </a:p>
              </p:txBody>
            </p:sp>
          </p:grpSp>
          <p:sp>
            <p:nvSpPr>
              <p:cNvPr id="19" name="Freeform 14">
                <a:extLst>
                  <a:ext uri="{FF2B5EF4-FFF2-40B4-BE49-F238E27FC236}">
                    <a16:creationId xmlns:a16="http://schemas.microsoft.com/office/drawing/2014/main" id="{A988429D-3754-BE6D-0AE2-3994EEBD95E4}"/>
                  </a:ext>
                </a:extLst>
              </p:cNvPr>
              <p:cNvSpPr/>
              <p:nvPr/>
            </p:nvSpPr>
            <p:spPr>
              <a:xfrm>
                <a:off x="3025947" y="2842559"/>
                <a:ext cx="2414989" cy="2787727"/>
              </a:xfrm>
              <a:custGeom>
                <a:avLst/>
                <a:gdLst/>
                <a:ahLst/>
                <a:cxnLst/>
                <a:rect l="l" t="t" r="r" b="b"/>
                <a:pathLst>
                  <a:path w="2414989" h="2787727">
                    <a:moveTo>
                      <a:pt x="0" y="0"/>
                    </a:moveTo>
                    <a:lnTo>
                      <a:pt x="2414989" y="0"/>
                    </a:lnTo>
                    <a:lnTo>
                      <a:pt x="2414989" y="2787727"/>
                    </a:lnTo>
                    <a:lnTo>
                      <a:pt x="0" y="2787727"/>
                    </a:lnTo>
                    <a:lnTo>
                      <a:pt x="0" y="0"/>
                    </a:lnTo>
                    <a:close/>
                  </a:path>
                </a:pathLst>
              </a:custGeom>
              <a:blipFill>
                <a:blip r:embed="rId7"/>
                <a:stretch>
                  <a:fillRect l="-59058" r="-200903" b="-84051"/>
                </a:stretch>
              </a:blipFill>
            </p:spPr>
            <p:txBody>
              <a:bodyPr/>
              <a:lstStyle/>
              <a:p>
                <a:endParaRPr lang="en-GB"/>
              </a:p>
            </p:txBody>
          </p:sp>
        </p:grpSp>
      </p:grpSp>
      <p:grpSp>
        <p:nvGrpSpPr>
          <p:cNvPr id="48" name="Group 47">
            <a:extLst>
              <a:ext uri="{FF2B5EF4-FFF2-40B4-BE49-F238E27FC236}">
                <a16:creationId xmlns:a16="http://schemas.microsoft.com/office/drawing/2014/main" id="{8FAB40D8-E3F5-2FC7-FCB1-803A48651F26}"/>
              </a:ext>
            </a:extLst>
          </p:cNvPr>
          <p:cNvGrpSpPr/>
          <p:nvPr/>
        </p:nvGrpSpPr>
        <p:grpSpPr>
          <a:xfrm>
            <a:off x="6476478" y="1828132"/>
            <a:ext cx="3056763" cy="3229147"/>
            <a:chOff x="8592693" y="1373078"/>
            <a:chExt cx="3056763" cy="3229147"/>
          </a:xfrm>
        </p:grpSpPr>
        <p:sp>
          <p:nvSpPr>
            <p:cNvPr id="9" name="TextBox 8">
              <a:extLst>
                <a:ext uri="{FF2B5EF4-FFF2-40B4-BE49-F238E27FC236}">
                  <a16:creationId xmlns:a16="http://schemas.microsoft.com/office/drawing/2014/main" id="{C47E5C95-8431-9718-8929-0CB3896C4F0C}"/>
                </a:ext>
              </a:extLst>
            </p:cNvPr>
            <p:cNvSpPr txBox="1"/>
            <p:nvPr/>
          </p:nvSpPr>
          <p:spPr>
            <a:xfrm>
              <a:off x="8592693" y="1373078"/>
              <a:ext cx="3056763" cy="338554"/>
            </a:xfrm>
            <a:prstGeom prst="rect">
              <a:avLst/>
            </a:prstGeom>
            <a:noFill/>
          </p:spPr>
          <p:txBody>
            <a:bodyPr wrap="square" rtlCol="0">
              <a:spAutoFit/>
            </a:bodyPr>
            <a:lstStyle/>
            <a:p>
              <a:r>
                <a:rPr lang="en-GB" sz="1600" dirty="0">
                  <a:solidFill>
                    <a:srgbClr val="61A3DD"/>
                  </a:solidFill>
                </a:rPr>
                <a:t>The Claimants’ sport logos</a:t>
              </a:r>
              <a:endParaRPr lang="en-GB" sz="1600" dirty="0">
                <a:solidFill>
                  <a:srgbClr val="61A3DD"/>
                </a:solidFill>
                <a:latin typeface="Ciutadella" panose="01000000000000000000" pitchFamily="2" charset="0"/>
              </a:endParaRPr>
            </a:p>
          </p:txBody>
        </p:sp>
        <p:grpSp>
          <p:nvGrpSpPr>
            <p:cNvPr id="24" name="Group 15">
              <a:extLst>
                <a:ext uri="{FF2B5EF4-FFF2-40B4-BE49-F238E27FC236}">
                  <a16:creationId xmlns:a16="http://schemas.microsoft.com/office/drawing/2014/main" id="{F4E4CDB2-4A20-2147-DF62-05CA00B69531}"/>
                </a:ext>
              </a:extLst>
            </p:cNvPr>
            <p:cNvGrpSpPr/>
            <p:nvPr/>
          </p:nvGrpSpPr>
          <p:grpSpPr>
            <a:xfrm>
              <a:off x="8790444" y="1822308"/>
              <a:ext cx="2159672" cy="2779917"/>
              <a:chOff x="0" y="0"/>
              <a:chExt cx="5626254" cy="7242080"/>
            </a:xfrm>
          </p:grpSpPr>
          <p:grpSp>
            <p:nvGrpSpPr>
              <p:cNvPr id="25" name="Group 16">
                <a:extLst>
                  <a:ext uri="{FF2B5EF4-FFF2-40B4-BE49-F238E27FC236}">
                    <a16:creationId xmlns:a16="http://schemas.microsoft.com/office/drawing/2014/main" id="{A8E94E94-B391-CB92-50FD-7775117D2E1F}"/>
                  </a:ext>
                </a:extLst>
              </p:cNvPr>
              <p:cNvGrpSpPr/>
              <p:nvPr/>
            </p:nvGrpSpPr>
            <p:grpSpPr>
              <a:xfrm>
                <a:off x="0" y="0"/>
                <a:ext cx="2787727" cy="2779144"/>
                <a:chOff x="0" y="0"/>
                <a:chExt cx="756122" cy="753794"/>
              </a:xfrm>
            </p:grpSpPr>
            <p:sp>
              <p:nvSpPr>
                <p:cNvPr id="40" name="Freeform 17">
                  <a:extLst>
                    <a:ext uri="{FF2B5EF4-FFF2-40B4-BE49-F238E27FC236}">
                      <a16:creationId xmlns:a16="http://schemas.microsoft.com/office/drawing/2014/main" id="{D9F4CBEF-8629-C070-1395-64355FAF3BB3}"/>
                    </a:ext>
                  </a:extLst>
                </p:cNvPr>
                <p:cNvSpPr/>
                <p:nvPr/>
              </p:nvSpPr>
              <p:spPr>
                <a:xfrm>
                  <a:off x="0" y="0"/>
                  <a:ext cx="756122" cy="753794"/>
                </a:xfrm>
                <a:custGeom>
                  <a:avLst/>
                  <a:gdLst/>
                  <a:ahLst/>
                  <a:cxnLst/>
                  <a:rect l="l" t="t" r="r" b="b"/>
                  <a:pathLst>
                    <a:path w="756122" h="753794">
                      <a:moveTo>
                        <a:pt x="0" y="0"/>
                      </a:moveTo>
                      <a:lnTo>
                        <a:pt x="756122" y="0"/>
                      </a:lnTo>
                      <a:lnTo>
                        <a:pt x="756122" y="753794"/>
                      </a:lnTo>
                      <a:lnTo>
                        <a:pt x="0" y="753794"/>
                      </a:lnTo>
                      <a:close/>
                    </a:path>
                  </a:pathLst>
                </a:custGeom>
                <a:solidFill>
                  <a:srgbClr val="000000"/>
                </a:solidFill>
              </p:spPr>
              <p:txBody>
                <a:bodyPr/>
                <a:lstStyle/>
                <a:p>
                  <a:endParaRPr lang="en-GB"/>
                </a:p>
              </p:txBody>
            </p:sp>
            <p:sp>
              <p:nvSpPr>
                <p:cNvPr id="41" name="TextBox 18">
                  <a:extLst>
                    <a:ext uri="{FF2B5EF4-FFF2-40B4-BE49-F238E27FC236}">
                      <a16:creationId xmlns:a16="http://schemas.microsoft.com/office/drawing/2014/main" id="{D9E4EADD-432B-2381-4F12-01216734789F}"/>
                    </a:ext>
                  </a:extLst>
                </p:cNvPr>
                <p:cNvSpPr txBox="1"/>
                <p:nvPr/>
              </p:nvSpPr>
              <p:spPr>
                <a:xfrm>
                  <a:off x="0" y="28575"/>
                  <a:ext cx="756122" cy="725219"/>
                </a:xfrm>
                <a:prstGeom prst="rect">
                  <a:avLst/>
                </a:prstGeom>
              </p:spPr>
              <p:txBody>
                <a:bodyPr lIns="36996" tIns="36996" rIns="36996" bIns="36996" rtlCol="0" anchor="ctr"/>
                <a:lstStyle/>
                <a:p>
                  <a:pPr algn="ctr">
                    <a:lnSpc>
                      <a:spcPts val="2207"/>
                    </a:lnSpc>
                  </a:pPr>
                  <a:endParaRPr/>
                </a:p>
              </p:txBody>
            </p:sp>
          </p:grpSp>
          <p:sp>
            <p:nvSpPr>
              <p:cNvPr id="26" name="Freeform 19">
                <a:extLst>
                  <a:ext uri="{FF2B5EF4-FFF2-40B4-BE49-F238E27FC236}">
                    <a16:creationId xmlns:a16="http://schemas.microsoft.com/office/drawing/2014/main" id="{B52ADB30-33AD-F395-05FD-9BB38E92E005}"/>
                  </a:ext>
                </a:extLst>
              </p:cNvPr>
              <p:cNvSpPr/>
              <p:nvPr/>
            </p:nvSpPr>
            <p:spPr>
              <a:xfrm>
                <a:off x="178799" y="398433"/>
                <a:ext cx="2430128" cy="2139209"/>
              </a:xfrm>
              <a:custGeom>
                <a:avLst/>
                <a:gdLst/>
                <a:ahLst/>
                <a:cxnLst/>
                <a:rect l="l" t="t" r="r" b="b"/>
                <a:pathLst>
                  <a:path w="2430128" h="2139209">
                    <a:moveTo>
                      <a:pt x="0" y="0"/>
                    </a:moveTo>
                    <a:lnTo>
                      <a:pt x="2430129" y="0"/>
                    </a:lnTo>
                    <a:lnTo>
                      <a:pt x="2430129" y="2139209"/>
                    </a:lnTo>
                    <a:lnTo>
                      <a:pt x="0" y="2139209"/>
                    </a:lnTo>
                    <a:lnTo>
                      <a:pt x="0" y="0"/>
                    </a:lnTo>
                    <a:close/>
                  </a:path>
                </a:pathLst>
              </a:custGeom>
              <a:blipFill>
                <a:blip r:embed="rId8"/>
                <a:stretch>
                  <a:fillRect l="-31686" r="-33367"/>
                </a:stretch>
              </a:blipFill>
            </p:spPr>
            <p:txBody>
              <a:bodyPr/>
              <a:lstStyle/>
              <a:p>
                <a:endParaRPr lang="en-GB"/>
              </a:p>
            </p:txBody>
          </p:sp>
          <p:grpSp>
            <p:nvGrpSpPr>
              <p:cNvPr id="27" name="Group 20">
                <a:extLst>
                  <a:ext uri="{FF2B5EF4-FFF2-40B4-BE49-F238E27FC236}">
                    <a16:creationId xmlns:a16="http://schemas.microsoft.com/office/drawing/2014/main" id="{277F5BFE-0B9A-0075-6FD2-4F7AF115AC6A}"/>
                  </a:ext>
                </a:extLst>
              </p:cNvPr>
              <p:cNvGrpSpPr/>
              <p:nvPr/>
            </p:nvGrpSpPr>
            <p:grpSpPr>
              <a:xfrm>
                <a:off x="0" y="2919817"/>
                <a:ext cx="5626254" cy="1393863"/>
                <a:chOff x="0" y="0"/>
                <a:chExt cx="1526022" cy="378061"/>
              </a:xfrm>
            </p:grpSpPr>
            <p:sp>
              <p:nvSpPr>
                <p:cNvPr id="38" name="Freeform 21">
                  <a:extLst>
                    <a:ext uri="{FF2B5EF4-FFF2-40B4-BE49-F238E27FC236}">
                      <a16:creationId xmlns:a16="http://schemas.microsoft.com/office/drawing/2014/main" id="{8D9F8740-67F2-23C7-4BE4-94E5CA0C9593}"/>
                    </a:ext>
                  </a:extLst>
                </p:cNvPr>
                <p:cNvSpPr/>
                <p:nvPr/>
              </p:nvSpPr>
              <p:spPr>
                <a:xfrm>
                  <a:off x="0" y="0"/>
                  <a:ext cx="1526022" cy="378061"/>
                </a:xfrm>
                <a:custGeom>
                  <a:avLst/>
                  <a:gdLst/>
                  <a:ahLst/>
                  <a:cxnLst/>
                  <a:rect l="l" t="t" r="r" b="b"/>
                  <a:pathLst>
                    <a:path w="1526022" h="378061">
                      <a:moveTo>
                        <a:pt x="0" y="0"/>
                      </a:moveTo>
                      <a:lnTo>
                        <a:pt x="1526022" y="0"/>
                      </a:lnTo>
                      <a:lnTo>
                        <a:pt x="1526022" y="378061"/>
                      </a:lnTo>
                      <a:lnTo>
                        <a:pt x="0" y="378061"/>
                      </a:lnTo>
                      <a:close/>
                    </a:path>
                  </a:pathLst>
                </a:custGeom>
                <a:solidFill>
                  <a:srgbClr val="3360A1"/>
                </a:solidFill>
              </p:spPr>
              <p:txBody>
                <a:bodyPr/>
                <a:lstStyle/>
                <a:p>
                  <a:endParaRPr lang="en-GB"/>
                </a:p>
              </p:txBody>
            </p:sp>
            <p:sp>
              <p:nvSpPr>
                <p:cNvPr id="39" name="TextBox 22">
                  <a:extLst>
                    <a:ext uri="{FF2B5EF4-FFF2-40B4-BE49-F238E27FC236}">
                      <a16:creationId xmlns:a16="http://schemas.microsoft.com/office/drawing/2014/main" id="{9DA66646-4C99-5DF4-C4A7-ED5259C83646}"/>
                    </a:ext>
                  </a:extLst>
                </p:cNvPr>
                <p:cNvSpPr txBox="1"/>
                <p:nvPr/>
              </p:nvSpPr>
              <p:spPr>
                <a:xfrm>
                  <a:off x="0" y="28575"/>
                  <a:ext cx="1526022" cy="349486"/>
                </a:xfrm>
                <a:prstGeom prst="rect">
                  <a:avLst/>
                </a:prstGeom>
              </p:spPr>
              <p:txBody>
                <a:bodyPr lIns="36996" tIns="36996" rIns="36996" bIns="36996" rtlCol="0" anchor="ctr"/>
                <a:lstStyle/>
                <a:p>
                  <a:pPr algn="ctr">
                    <a:lnSpc>
                      <a:spcPts val="2207"/>
                    </a:lnSpc>
                  </a:pPr>
                  <a:endParaRPr/>
                </a:p>
              </p:txBody>
            </p:sp>
          </p:grpSp>
          <p:sp>
            <p:nvSpPr>
              <p:cNvPr id="28" name="Freeform 23">
                <a:extLst>
                  <a:ext uri="{FF2B5EF4-FFF2-40B4-BE49-F238E27FC236}">
                    <a16:creationId xmlns:a16="http://schemas.microsoft.com/office/drawing/2014/main" id="{E11523B8-D936-DD31-6A59-9C4989345DEF}"/>
                  </a:ext>
                </a:extLst>
              </p:cNvPr>
              <p:cNvSpPr/>
              <p:nvPr/>
            </p:nvSpPr>
            <p:spPr>
              <a:xfrm>
                <a:off x="278836" y="3026234"/>
                <a:ext cx="5068582" cy="1181029"/>
              </a:xfrm>
              <a:custGeom>
                <a:avLst/>
                <a:gdLst/>
                <a:ahLst/>
                <a:cxnLst/>
                <a:rect l="l" t="t" r="r" b="b"/>
                <a:pathLst>
                  <a:path w="5068582" h="1181029">
                    <a:moveTo>
                      <a:pt x="0" y="0"/>
                    </a:moveTo>
                    <a:lnTo>
                      <a:pt x="5068582" y="0"/>
                    </a:lnTo>
                    <a:lnTo>
                      <a:pt x="5068582" y="1181029"/>
                    </a:lnTo>
                    <a:lnTo>
                      <a:pt x="0" y="1181029"/>
                    </a:lnTo>
                    <a:lnTo>
                      <a:pt x="0" y="0"/>
                    </a:lnTo>
                    <a:close/>
                  </a:path>
                </a:pathLst>
              </a:custGeom>
              <a:blipFill>
                <a:blip r:embed="rId9"/>
                <a:stretch>
                  <a:fillRect t="-61936" b="-56938"/>
                </a:stretch>
              </a:blipFill>
            </p:spPr>
            <p:txBody>
              <a:bodyPr/>
              <a:lstStyle/>
              <a:p>
                <a:endParaRPr lang="en-GB"/>
              </a:p>
            </p:txBody>
          </p:sp>
          <p:grpSp>
            <p:nvGrpSpPr>
              <p:cNvPr id="29" name="Group 24">
                <a:extLst>
                  <a:ext uri="{FF2B5EF4-FFF2-40B4-BE49-F238E27FC236}">
                    <a16:creationId xmlns:a16="http://schemas.microsoft.com/office/drawing/2014/main" id="{F042C29A-FB99-4873-5831-C08EAF442441}"/>
                  </a:ext>
                </a:extLst>
              </p:cNvPr>
              <p:cNvGrpSpPr/>
              <p:nvPr/>
            </p:nvGrpSpPr>
            <p:grpSpPr>
              <a:xfrm>
                <a:off x="2838527" y="0"/>
                <a:ext cx="2787727" cy="2779144"/>
                <a:chOff x="0" y="0"/>
                <a:chExt cx="756122" cy="753794"/>
              </a:xfrm>
            </p:grpSpPr>
            <p:sp>
              <p:nvSpPr>
                <p:cNvPr id="36" name="Freeform 25">
                  <a:extLst>
                    <a:ext uri="{FF2B5EF4-FFF2-40B4-BE49-F238E27FC236}">
                      <a16:creationId xmlns:a16="http://schemas.microsoft.com/office/drawing/2014/main" id="{CE07B687-70F6-24D9-1AE3-8D846FF1BEEC}"/>
                    </a:ext>
                  </a:extLst>
                </p:cNvPr>
                <p:cNvSpPr/>
                <p:nvPr/>
              </p:nvSpPr>
              <p:spPr>
                <a:xfrm>
                  <a:off x="0" y="0"/>
                  <a:ext cx="756122" cy="753794"/>
                </a:xfrm>
                <a:custGeom>
                  <a:avLst/>
                  <a:gdLst/>
                  <a:ahLst/>
                  <a:cxnLst/>
                  <a:rect l="l" t="t" r="r" b="b"/>
                  <a:pathLst>
                    <a:path w="756122" h="753794">
                      <a:moveTo>
                        <a:pt x="0" y="0"/>
                      </a:moveTo>
                      <a:lnTo>
                        <a:pt x="756122" y="0"/>
                      </a:lnTo>
                      <a:lnTo>
                        <a:pt x="756122" y="753794"/>
                      </a:lnTo>
                      <a:lnTo>
                        <a:pt x="0" y="753794"/>
                      </a:lnTo>
                      <a:close/>
                    </a:path>
                  </a:pathLst>
                </a:custGeom>
                <a:solidFill>
                  <a:srgbClr val="D22026"/>
                </a:solidFill>
              </p:spPr>
              <p:txBody>
                <a:bodyPr/>
                <a:lstStyle/>
                <a:p>
                  <a:endParaRPr lang="en-GB"/>
                </a:p>
              </p:txBody>
            </p:sp>
            <p:sp>
              <p:nvSpPr>
                <p:cNvPr id="37" name="TextBox 26">
                  <a:extLst>
                    <a:ext uri="{FF2B5EF4-FFF2-40B4-BE49-F238E27FC236}">
                      <a16:creationId xmlns:a16="http://schemas.microsoft.com/office/drawing/2014/main" id="{DEF0C9E8-00E3-61DB-1526-CDB1E934C52A}"/>
                    </a:ext>
                  </a:extLst>
                </p:cNvPr>
                <p:cNvSpPr txBox="1"/>
                <p:nvPr/>
              </p:nvSpPr>
              <p:spPr>
                <a:xfrm>
                  <a:off x="0" y="28575"/>
                  <a:ext cx="756122" cy="725219"/>
                </a:xfrm>
                <a:prstGeom prst="rect">
                  <a:avLst/>
                </a:prstGeom>
              </p:spPr>
              <p:txBody>
                <a:bodyPr lIns="36996" tIns="36996" rIns="36996" bIns="36996" rtlCol="0" anchor="ctr"/>
                <a:lstStyle/>
                <a:p>
                  <a:pPr algn="ctr">
                    <a:lnSpc>
                      <a:spcPts val="2207"/>
                    </a:lnSpc>
                  </a:pPr>
                  <a:endParaRPr/>
                </a:p>
              </p:txBody>
            </p:sp>
          </p:grpSp>
          <p:sp>
            <p:nvSpPr>
              <p:cNvPr id="30" name="Freeform 27">
                <a:extLst>
                  <a:ext uri="{FF2B5EF4-FFF2-40B4-BE49-F238E27FC236}">
                    <a16:creationId xmlns:a16="http://schemas.microsoft.com/office/drawing/2014/main" id="{543EDC79-3DF4-FC8F-0028-920447CEC3FD}"/>
                  </a:ext>
                </a:extLst>
              </p:cNvPr>
              <p:cNvSpPr/>
              <p:nvPr/>
            </p:nvSpPr>
            <p:spPr>
              <a:xfrm>
                <a:off x="3014849" y="1046673"/>
                <a:ext cx="2435083" cy="685799"/>
              </a:xfrm>
              <a:custGeom>
                <a:avLst/>
                <a:gdLst/>
                <a:ahLst/>
                <a:cxnLst/>
                <a:rect l="l" t="t" r="r" b="b"/>
                <a:pathLst>
                  <a:path w="2435083" h="685799">
                    <a:moveTo>
                      <a:pt x="0" y="0"/>
                    </a:moveTo>
                    <a:lnTo>
                      <a:pt x="2435083" y="0"/>
                    </a:lnTo>
                    <a:lnTo>
                      <a:pt x="2435083" y="685798"/>
                    </a:lnTo>
                    <a:lnTo>
                      <a:pt x="0" y="685798"/>
                    </a:lnTo>
                    <a:lnTo>
                      <a:pt x="0" y="0"/>
                    </a:lnTo>
                    <a:close/>
                  </a:path>
                </a:pathLst>
              </a:custGeom>
              <a:blipFill>
                <a:blip r:embed="rId10"/>
                <a:stretch>
                  <a:fillRect l="-33441" t="-103554" r="-31643" b="-119211"/>
                </a:stretch>
              </a:blipFill>
            </p:spPr>
            <p:txBody>
              <a:bodyPr/>
              <a:lstStyle/>
              <a:p>
                <a:endParaRPr lang="en-GB"/>
              </a:p>
            </p:txBody>
          </p:sp>
          <p:sp>
            <p:nvSpPr>
              <p:cNvPr id="31" name="Freeform 28">
                <a:extLst>
                  <a:ext uri="{FF2B5EF4-FFF2-40B4-BE49-F238E27FC236}">
                    <a16:creationId xmlns:a16="http://schemas.microsoft.com/office/drawing/2014/main" id="{62BCE602-5BE8-B972-3EB1-FA3B5ED4D623}"/>
                  </a:ext>
                </a:extLst>
              </p:cNvPr>
              <p:cNvSpPr/>
              <p:nvPr/>
            </p:nvSpPr>
            <p:spPr>
              <a:xfrm>
                <a:off x="0" y="4454353"/>
                <a:ext cx="2787727" cy="2787727"/>
              </a:xfrm>
              <a:custGeom>
                <a:avLst/>
                <a:gdLst/>
                <a:ahLst/>
                <a:cxnLst/>
                <a:rect l="l" t="t" r="r" b="b"/>
                <a:pathLst>
                  <a:path w="2787727" h="2787727">
                    <a:moveTo>
                      <a:pt x="0" y="0"/>
                    </a:moveTo>
                    <a:lnTo>
                      <a:pt x="2787727" y="0"/>
                    </a:lnTo>
                    <a:lnTo>
                      <a:pt x="2787727" y="2787727"/>
                    </a:lnTo>
                    <a:lnTo>
                      <a:pt x="0" y="2787727"/>
                    </a:lnTo>
                    <a:lnTo>
                      <a:pt x="0" y="0"/>
                    </a:lnTo>
                    <a:close/>
                  </a:path>
                </a:pathLst>
              </a:custGeom>
              <a:blipFill>
                <a:blip r:embed="rId11"/>
                <a:stretch>
                  <a:fillRect l="-897" r="-897"/>
                </a:stretch>
              </a:blipFill>
            </p:spPr>
            <p:txBody>
              <a:bodyPr/>
              <a:lstStyle/>
              <a:p>
                <a:endParaRPr lang="en-GB"/>
              </a:p>
            </p:txBody>
          </p:sp>
          <p:grpSp>
            <p:nvGrpSpPr>
              <p:cNvPr id="32" name="Group 29">
                <a:extLst>
                  <a:ext uri="{FF2B5EF4-FFF2-40B4-BE49-F238E27FC236}">
                    <a16:creationId xmlns:a16="http://schemas.microsoft.com/office/drawing/2014/main" id="{5ADCB0AE-14AA-244C-D6CE-07AB8034282B}"/>
                  </a:ext>
                </a:extLst>
              </p:cNvPr>
              <p:cNvGrpSpPr/>
              <p:nvPr/>
            </p:nvGrpSpPr>
            <p:grpSpPr>
              <a:xfrm>
                <a:off x="2838527" y="4458645"/>
                <a:ext cx="2787727" cy="2779144"/>
                <a:chOff x="0" y="0"/>
                <a:chExt cx="756122" cy="753794"/>
              </a:xfrm>
            </p:grpSpPr>
            <p:sp>
              <p:nvSpPr>
                <p:cNvPr id="34" name="Freeform 30">
                  <a:extLst>
                    <a:ext uri="{FF2B5EF4-FFF2-40B4-BE49-F238E27FC236}">
                      <a16:creationId xmlns:a16="http://schemas.microsoft.com/office/drawing/2014/main" id="{D9EC3095-A28B-88DE-270D-3709E16BCF2D}"/>
                    </a:ext>
                  </a:extLst>
                </p:cNvPr>
                <p:cNvSpPr/>
                <p:nvPr/>
              </p:nvSpPr>
              <p:spPr>
                <a:xfrm>
                  <a:off x="0" y="0"/>
                  <a:ext cx="756122" cy="753794"/>
                </a:xfrm>
                <a:custGeom>
                  <a:avLst/>
                  <a:gdLst/>
                  <a:ahLst/>
                  <a:cxnLst/>
                  <a:rect l="l" t="t" r="r" b="b"/>
                  <a:pathLst>
                    <a:path w="756122" h="753794">
                      <a:moveTo>
                        <a:pt x="0" y="0"/>
                      </a:moveTo>
                      <a:lnTo>
                        <a:pt x="756122" y="0"/>
                      </a:lnTo>
                      <a:lnTo>
                        <a:pt x="756122" y="753794"/>
                      </a:lnTo>
                      <a:lnTo>
                        <a:pt x="0" y="753794"/>
                      </a:lnTo>
                      <a:close/>
                    </a:path>
                  </a:pathLst>
                </a:custGeom>
                <a:solidFill>
                  <a:srgbClr val="0987D1"/>
                </a:solidFill>
              </p:spPr>
              <p:txBody>
                <a:bodyPr/>
                <a:lstStyle/>
                <a:p>
                  <a:endParaRPr lang="en-GB"/>
                </a:p>
              </p:txBody>
            </p:sp>
            <p:sp>
              <p:nvSpPr>
                <p:cNvPr id="35" name="TextBox 31">
                  <a:extLst>
                    <a:ext uri="{FF2B5EF4-FFF2-40B4-BE49-F238E27FC236}">
                      <a16:creationId xmlns:a16="http://schemas.microsoft.com/office/drawing/2014/main" id="{9DE737D8-E4D0-702C-6D74-BE5650FF2BC3}"/>
                    </a:ext>
                  </a:extLst>
                </p:cNvPr>
                <p:cNvSpPr txBox="1"/>
                <p:nvPr/>
              </p:nvSpPr>
              <p:spPr>
                <a:xfrm>
                  <a:off x="0" y="28575"/>
                  <a:ext cx="756122" cy="725219"/>
                </a:xfrm>
                <a:prstGeom prst="rect">
                  <a:avLst/>
                </a:prstGeom>
              </p:spPr>
              <p:txBody>
                <a:bodyPr lIns="36996" tIns="36996" rIns="36996" bIns="36996" rtlCol="0" anchor="ctr"/>
                <a:lstStyle/>
                <a:p>
                  <a:pPr algn="ctr">
                    <a:lnSpc>
                      <a:spcPts val="2207"/>
                    </a:lnSpc>
                  </a:pPr>
                  <a:endParaRPr/>
                </a:p>
              </p:txBody>
            </p:sp>
          </p:grpSp>
          <p:sp>
            <p:nvSpPr>
              <p:cNvPr id="33" name="Freeform 32">
                <a:extLst>
                  <a:ext uri="{FF2B5EF4-FFF2-40B4-BE49-F238E27FC236}">
                    <a16:creationId xmlns:a16="http://schemas.microsoft.com/office/drawing/2014/main" id="{CAF63973-C83C-0F76-F6C8-12FE21251F8A}"/>
                  </a:ext>
                </a:extLst>
              </p:cNvPr>
              <p:cNvSpPr/>
              <p:nvPr/>
            </p:nvSpPr>
            <p:spPr>
              <a:xfrm>
                <a:off x="2901866" y="5519822"/>
                <a:ext cx="2661049" cy="665372"/>
              </a:xfrm>
              <a:custGeom>
                <a:avLst/>
                <a:gdLst/>
                <a:ahLst/>
                <a:cxnLst/>
                <a:rect l="l" t="t" r="r" b="b"/>
                <a:pathLst>
                  <a:path w="2661049" h="665372">
                    <a:moveTo>
                      <a:pt x="0" y="0"/>
                    </a:moveTo>
                    <a:lnTo>
                      <a:pt x="2661049" y="0"/>
                    </a:lnTo>
                    <a:lnTo>
                      <a:pt x="2661049" y="665372"/>
                    </a:lnTo>
                    <a:lnTo>
                      <a:pt x="0" y="665372"/>
                    </a:lnTo>
                    <a:lnTo>
                      <a:pt x="0" y="0"/>
                    </a:lnTo>
                    <a:close/>
                  </a:path>
                </a:pathLst>
              </a:custGeom>
              <a:blipFill>
                <a:blip r:embed="rId12"/>
                <a:stretch>
                  <a:fillRect l="-30946" t="-123886" r="-29901" b="-126703"/>
                </a:stretch>
              </a:blipFill>
            </p:spPr>
            <p:txBody>
              <a:bodyPr/>
              <a:lstStyle/>
              <a:p>
                <a:endParaRPr lang="en-GB"/>
              </a:p>
            </p:txBody>
          </p:sp>
        </p:grpSp>
      </p:grpSp>
      <p:sp>
        <p:nvSpPr>
          <p:cNvPr id="46" name="TextBox 45">
            <a:extLst>
              <a:ext uri="{FF2B5EF4-FFF2-40B4-BE49-F238E27FC236}">
                <a16:creationId xmlns:a16="http://schemas.microsoft.com/office/drawing/2014/main" id="{6970D4E1-7231-2298-B08D-910A076DA30C}"/>
              </a:ext>
            </a:extLst>
          </p:cNvPr>
          <p:cNvSpPr txBox="1"/>
          <p:nvPr/>
        </p:nvSpPr>
        <p:spPr>
          <a:xfrm>
            <a:off x="3338247" y="399151"/>
            <a:ext cx="4783777" cy="769441"/>
          </a:xfrm>
          <a:prstGeom prst="rect">
            <a:avLst/>
          </a:prstGeom>
          <a:noFill/>
        </p:spPr>
        <p:txBody>
          <a:bodyPr wrap="square" rtlCol="0">
            <a:spAutoFit/>
          </a:bodyPr>
          <a:lstStyle/>
          <a:p>
            <a:r>
              <a:rPr lang="en-GB" sz="4400" dirty="0">
                <a:solidFill>
                  <a:srgbClr val="F73072"/>
                </a:solidFill>
                <a:latin typeface="Ciutadella Bold" pitchFamily="2" charset="0"/>
              </a:rPr>
              <a:t>&amp; trade mark</a:t>
            </a:r>
          </a:p>
        </p:txBody>
      </p:sp>
      <p:sp>
        <p:nvSpPr>
          <p:cNvPr id="45" name="TextBox 44">
            <a:extLst>
              <a:ext uri="{FF2B5EF4-FFF2-40B4-BE49-F238E27FC236}">
                <a16:creationId xmlns:a16="http://schemas.microsoft.com/office/drawing/2014/main" id="{AEBF9A69-1913-6C80-1405-F18381ABFFFA}"/>
              </a:ext>
            </a:extLst>
          </p:cNvPr>
          <p:cNvSpPr txBox="1"/>
          <p:nvPr/>
        </p:nvSpPr>
        <p:spPr>
          <a:xfrm>
            <a:off x="973074" y="399151"/>
            <a:ext cx="10612374" cy="769441"/>
          </a:xfrm>
          <a:prstGeom prst="rect">
            <a:avLst/>
          </a:prstGeom>
          <a:noFill/>
        </p:spPr>
        <p:txBody>
          <a:bodyPr wrap="square" rtlCol="0">
            <a:spAutoFit/>
          </a:bodyPr>
          <a:lstStyle/>
          <a:p>
            <a:r>
              <a:rPr lang="en-GB" sz="4400" dirty="0">
                <a:solidFill>
                  <a:schemeClr val="bg1"/>
                </a:solidFill>
                <a:latin typeface="Ciutadella Bold" pitchFamily="2" charset="0"/>
              </a:rPr>
              <a:t>Copyright</a:t>
            </a:r>
            <a:endParaRPr lang="en-GB" sz="4400" dirty="0">
              <a:solidFill>
                <a:srgbClr val="F73072"/>
              </a:solidFill>
              <a:latin typeface="Ciutadella Bold" pitchFamily="2" charset="0"/>
            </a:endParaRPr>
          </a:p>
        </p:txBody>
      </p:sp>
      <p:pic>
        <p:nvPicPr>
          <p:cNvPr id="43" name="Picture 42">
            <a:extLst>
              <a:ext uri="{FF2B5EF4-FFF2-40B4-BE49-F238E27FC236}">
                <a16:creationId xmlns:a16="http://schemas.microsoft.com/office/drawing/2014/main" id="{DA7DCCF1-DADA-D2A1-BCE8-7FD8472BA047}"/>
              </a:ext>
            </a:extLst>
          </p:cNvPr>
          <p:cNvPicPr>
            <a:picLocks noChangeAspect="1"/>
          </p:cNvPicPr>
          <p:nvPr/>
        </p:nvPicPr>
        <p:blipFill>
          <a:blip r:embed="rId13">
            <a:extLst>
              <a:ext uri="{28A0092B-C50C-407E-A947-70E740481C1C}">
                <a14:useLocalDpi xmlns:a14="http://schemas.microsoft.com/office/drawing/2010/main" val="0"/>
              </a:ext>
            </a:extLst>
          </a:blip>
          <a:srcRect l="13063" b="50000"/>
          <a:stretch>
            <a:fillRect/>
          </a:stretch>
        </p:blipFill>
        <p:spPr>
          <a:xfrm rot="19410496">
            <a:off x="11685005" y="136176"/>
            <a:ext cx="2370392" cy="2366171"/>
          </a:xfrm>
          <a:prstGeom prst="rect">
            <a:avLst/>
          </a:prstGeom>
        </p:spPr>
      </p:pic>
      <p:pic>
        <p:nvPicPr>
          <p:cNvPr id="44" name="Picture 43">
            <a:extLst>
              <a:ext uri="{FF2B5EF4-FFF2-40B4-BE49-F238E27FC236}">
                <a16:creationId xmlns:a16="http://schemas.microsoft.com/office/drawing/2014/main" id="{BC68DCD1-9AAC-24B7-FA9C-40F42A49B081}"/>
              </a:ext>
            </a:extLst>
          </p:cNvPr>
          <p:cNvPicPr>
            <a:picLocks noChangeAspect="1"/>
          </p:cNvPicPr>
          <p:nvPr/>
        </p:nvPicPr>
        <p:blipFill>
          <a:blip r:embed="rId13">
            <a:extLst>
              <a:ext uri="{28A0092B-C50C-407E-A947-70E740481C1C}">
                <a14:useLocalDpi xmlns:a14="http://schemas.microsoft.com/office/drawing/2010/main" val="0"/>
              </a:ext>
            </a:extLst>
          </a:blip>
          <a:srcRect l="-6857" t="51876" r="19920" b="-1876"/>
          <a:stretch>
            <a:fillRect/>
          </a:stretch>
        </p:blipFill>
        <p:spPr>
          <a:xfrm rot="19422369">
            <a:off x="9887996" y="-1515593"/>
            <a:ext cx="2370392" cy="2366171"/>
          </a:xfrm>
          <a:prstGeom prst="rect">
            <a:avLst/>
          </a:prstGeom>
        </p:spPr>
      </p:pic>
      <p:sp>
        <p:nvSpPr>
          <p:cNvPr id="4" name="Rectangle: Rounded Corners 3">
            <a:extLst>
              <a:ext uri="{FF2B5EF4-FFF2-40B4-BE49-F238E27FC236}">
                <a16:creationId xmlns:a16="http://schemas.microsoft.com/office/drawing/2014/main" id="{8612908E-795A-4C9B-F6E9-8E86CDB55F6F}"/>
              </a:ext>
            </a:extLst>
          </p:cNvPr>
          <p:cNvSpPr/>
          <p:nvPr/>
        </p:nvSpPr>
        <p:spPr>
          <a:xfrm>
            <a:off x="1069849" y="13509117"/>
            <a:ext cx="4407790" cy="1454157"/>
          </a:xfrm>
          <a:prstGeom prst="roundRect">
            <a:avLst/>
          </a:prstGeom>
          <a:solidFill>
            <a:srgbClr val="000000">
              <a:alpha val="21961"/>
            </a:srgbClr>
          </a:solidFill>
          <a:ln>
            <a:noFill/>
          </a:ln>
          <a:effectLst>
            <a:reflection blurRad="6350" stA="65000" endPos="19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5F05A70-CE23-C828-D1A1-2389B4B37C50}"/>
              </a:ext>
            </a:extLst>
          </p:cNvPr>
          <p:cNvSpPr txBox="1"/>
          <p:nvPr/>
        </p:nvSpPr>
        <p:spPr>
          <a:xfrm>
            <a:off x="2659633" y="13930366"/>
            <a:ext cx="2733128" cy="584775"/>
          </a:xfrm>
          <a:prstGeom prst="rect">
            <a:avLst/>
          </a:prstGeom>
          <a:noFill/>
        </p:spPr>
        <p:txBody>
          <a:bodyPr wrap="square" rtlCol="0">
            <a:spAutoFit/>
          </a:bodyPr>
          <a:lstStyle/>
          <a:p>
            <a:r>
              <a:rPr lang="en-US" sz="1600" b="1" dirty="0">
                <a:solidFill>
                  <a:schemeClr val="bg1"/>
                </a:solidFill>
                <a:latin typeface="Ciutadella SemiBold" pitchFamily="2" charset="0"/>
                <a:sym typeface="Arimo Bold"/>
              </a:rPr>
              <a:t>AG München, Judgment of</a:t>
            </a:r>
          </a:p>
          <a:p>
            <a:r>
              <a:rPr lang="en-US" sz="1600" b="1" dirty="0">
                <a:solidFill>
                  <a:schemeClr val="bg1"/>
                </a:solidFill>
                <a:latin typeface="Ciutadella SemiBold" pitchFamily="2" charset="0"/>
                <a:sym typeface="Arimo Bold"/>
              </a:rPr>
              <a:t>Feb 13, 2026 – 142 C 9786/25)</a:t>
            </a:r>
            <a:endParaRPr lang="en-GB" sz="1600" b="1" dirty="0">
              <a:solidFill>
                <a:schemeClr val="bg1"/>
              </a:solidFill>
              <a:latin typeface="Ciutadella SemiBold" pitchFamily="2" charset="0"/>
            </a:endParaRPr>
          </a:p>
        </p:txBody>
      </p:sp>
      <p:pic>
        <p:nvPicPr>
          <p:cNvPr id="42" name="Picture 41">
            <a:extLst>
              <a:ext uri="{FF2B5EF4-FFF2-40B4-BE49-F238E27FC236}">
                <a16:creationId xmlns:a16="http://schemas.microsoft.com/office/drawing/2014/main" id="{249DD28C-0C8B-EDAA-BCA4-D9175127B410}"/>
              </a:ext>
            </a:extLst>
          </p:cNvPr>
          <p:cNvPicPr>
            <a:picLocks noChangeAspect="1"/>
          </p:cNvPicPr>
          <p:nvPr/>
        </p:nvPicPr>
        <p:blipFill>
          <a:blip r:embed="rId14">
            <a:extLst>
              <a:ext uri="{28A0092B-C50C-407E-A947-70E740481C1C}">
                <a14:useLocalDpi xmlns:a14="http://schemas.microsoft.com/office/drawing/2010/main" val="0"/>
              </a:ext>
            </a:extLst>
          </a:blip>
          <a:srcRect l="-1" t="-1" r="1918" b="1918"/>
          <a:stretch>
            <a:fillRect/>
          </a:stretch>
        </p:blipFill>
        <p:spPr>
          <a:xfrm>
            <a:off x="1442253" y="13677526"/>
            <a:ext cx="1117337" cy="1117337"/>
          </a:xfrm>
          <a:prstGeom prst="rect">
            <a:avLst/>
          </a:prstGeom>
        </p:spPr>
      </p:pic>
      <p:sp>
        <p:nvSpPr>
          <p:cNvPr id="67" name="Rectangle 66">
            <a:extLst>
              <a:ext uri="{FF2B5EF4-FFF2-40B4-BE49-F238E27FC236}">
                <a16:creationId xmlns:a16="http://schemas.microsoft.com/office/drawing/2014/main" id="{5F09D684-E8EE-2B6C-A922-F12ED5FADB62}"/>
              </a:ext>
            </a:extLst>
          </p:cNvPr>
          <p:cNvSpPr/>
          <p:nvPr/>
        </p:nvSpPr>
        <p:spPr>
          <a:xfrm>
            <a:off x="6279261" y="5466522"/>
            <a:ext cx="6045260" cy="1590261"/>
          </a:xfrm>
          <a:prstGeom prst="rect">
            <a:avLst/>
          </a:prstGeom>
          <a:solidFill>
            <a:srgbClr val="0A00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934AB91C-0FFE-628C-3177-240E5AD69E7A}"/>
              </a:ext>
            </a:extLst>
          </p:cNvPr>
          <p:cNvSpPr/>
          <p:nvPr/>
        </p:nvSpPr>
        <p:spPr>
          <a:xfrm>
            <a:off x="-5409054" y="4864608"/>
            <a:ext cx="4407790" cy="1454157"/>
          </a:xfrm>
          <a:prstGeom prst="roundRect">
            <a:avLst/>
          </a:prstGeom>
          <a:solidFill>
            <a:srgbClr val="000000">
              <a:alpha val="21961"/>
            </a:srgbClr>
          </a:solidFill>
          <a:ln>
            <a:noFill/>
          </a:ln>
          <a:effectLst>
            <a:reflection blurRad="6350" stA="65000" endPos="19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680B9A14-7770-0FFF-4373-07CBFD01DC6B}"/>
              </a:ext>
            </a:extLst>
          </p:cNvPr>
          <p:cNvSpPr txBox="1"/>
          <p:nvPr/>
        </p:nvSpPr>
        <p:spPr>
          <a:xfrm>
            <a:off x="-3819270" y="5285857"/>
            <a:ext cx="2733128" cy="830997"/>
          </a:xfrm>
          <a:prstGeom prst="rect">
            <a:avLst/>
          </a:prstGeom>
          <a:noFill/>
        </p:spPr>
        <p:txBody>
          <a:bodyPr wrap="square" rtlCol="0">
            <a:spAutoFit/>
          </a:bodyPr>
          <a:lstStyle/>
          <a:p>
            <a:r>
              <a:rPr lang="en-GB" sz="1600" b="1" dirty="0">
                <a:solidFill>
                  <a:schemeClr val="bg1"/>
                </a:solidFill>
                <a:latin typeface="Ciutadella SemiBold" pitchFamily="2" charset="0"/>
                <a:sym typeface="Arimo Bold"/>
              </a:rPr>
              <a:t>German Higher Regional Court on April 2, 2026 (case no. I-20 W 2/26)</a:t>
            </a:r>
            <a:endParaRPr lang="en-GB" sz="1600" b="1" dirty="0">
              <a:solidFill>
                <a:schemeClr val="bg1"/>
              </a:solidFill>
              <a:latin typeface="Ciutadella SemiBold" pitchFamily="2" charset="0"/>
            </a:endParaRPr>
          </a:p>
        </p:txBody>
      </p:sp>
      <p:pic>
        <p:nvPicPr>
          <p:cNvPr id="14" name="Picture 13">
            <a:extLst>
              <a:ext uri="{FF2B5EF4-FFF2-40B4-BE49-F238E27FC236}">
                <a16:creationId xmlns:a16="http://schemas.microsoft.com/office/drawing/2014/main" id="{B4AFA56B-91B7-7895-6B54-79355C85968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009769" y="5121664"/>
            <a:ext cx="1110472" cy="1110472"/>
          </a:xfrm>
          <a:prstGeom prst="rect">
            <a:avLst/>
          </a:prstGeom>
        </p:spPr>
      </p:pic>
      <p:pic>
        <p:nvPicPr>
          <p:cNvPr id="6" name="Picture 5">
            <a:extLst>
              <a:ext uri="{FF2B5EF4-FFF2-40B4-BE49-F238E27FC236}">
                <a16:creationId xmlns:a16="http://schemas.microsoft.com/office/drawing/2014/main" id="{9FDB158C-7E8A-1B0D-8146-15AD98198214}"/>
              </a:ext>
            </a:extLst>
          </p:cNvPr>
          <p:cNvPicPr>
            <a:picLocks noChangeAspect="1"/>
          </p:cNvPicPr>
          <p:nvPr/>
        </p:nvPicPr>
        <p:blipFill>
          <a:blip r:embed="rId16">
            <a:extLst>
              <a:ext uri="{28A0092B-C50C-407E-A947-70E740481C1C}">
                <a14:useLocalDpi xmlns:a14="http://schemas.microsoft.com/office/drawing/2010/main" val="0"/>
              </a:ext>
            </a:extLst>
          </a:blip>
          <a:srcRect r="2496"/>
          <a:stretch>
            <a:fillRect/>
          </a:stretch>
        </p:blipFill>
        <p:spPr>
          <a:xfrm>
            <a:off x="0" y="0"/>
            <a:ext cx="667512" cy="6858000"/>
          </a:xfrm>
          <a:prstGeom prst="rect">
            <a:avLst/>
          </a:prstGeom>
        </p:spPr>
      </p:pic>
      <p:sp>
        <p:nvSpPr>
          <p:cNvPr id="59" name="TextBox 58">
            <a:extLst>
              <a:ext uri="{FF2B5EF4-FFF2-40B4-BE49-F238E27FC236}">
                <a16:creationId xmlns:a16="http://schemas.microsoft.com/office/drawing/2014/main" id="{1BE30762-5B53-F9EC-7335-D5C475AA82E9}"/>
              </a:ext>
            </a:extLst>
          </p:cNvPr>
          <p:cNvSpPr txBox="1"/>
          <p:nvPr/>
        </p:nvSpPr>
        <p:spPr>
          <a:xfrm>
            <a:off x="755845" y="7470764"/>
            <a:ext cx="5178038" cy="1446550"/>
          </a:xfrm>
          <a:prstGeom prst="rect">
            <a:avLst/>
          </a:prstGeom>
          <a:noFill/>
        </p:spPr>
        <p:txBody>
          <a:bodyPr wrap="square" rtlCol="0">
            <a:spAutoFit/>
          </a:bodyPr>
          <a:lstStyle/>
          <a:p>
            <a:r>
              <a:rPr lang="en-GB" sz="8800" dirty="0">
                <a:solidFill>
                  <a:srgbClr val="61A3DD"/>
                </a:solidFill>
                <a:latin typeface="Ciutadella Bold" pitchFamily="2" charset="0"/>
              </a:rPr>
              <a:t>Thank you</a:t>
            </a:r>
          </a:p>
        </p:txBody>
      </p:sp>
      <p:sp>
        <p:nvSpPr>
          <p:cNvPr id="60" name="TextBox 59">
            <a:extLst>
              <a:ext uri="{FF2B5EF4-FFF2-40B4-BE49-F238E27FC236}">
                <a16:creationId xmlns:a16="http://schemas.microsoft.com/office/drawing/2014/main" id="{D991E337-FA97-6871-C2C5-70E5A81DACDA}"/>
              </a:ext>
            </a:extLst>
          </p:cNvPr>
          <p:cNvSpPr txBox="1"/>
          <p:nvPr/>
        </p:nvSpPr>
        <p:spPr>
          <a:xfrm>
            <a:off x="6331161" y="7470764"/>
            <a:ext cx="4783777" cy="707886"/>
          </a:xfrm>
          <a:prstGeom prst="rect">
            <a:avLst/>
          </a:prstGeom>
          <a:noFill/>
        </p:spPr>
        <p:txBody>
          <a:bodyPr wrap="square" rtlCol="0">
            <a:spAutoFit/>
          </a:bodyPr>
          <a:lstStyle/>
          <a:p>
            <a:r>
              <a:rPr lang="en-GB" sz="4000" dirty="0">
                <a:solidFill>
                  <a:srgbClr val="F73072"/>
                </a:solidFill>
                <a:latin typeface="Ciutadella Medium" panose="01000000000000000000" pitchFamily="2" charset="0"/>
              </a:rPr>
              <a:t>Sukanya Wadhwa</a:t>
            </a:r>
          </a:p>
        </p:txBody>
      </p:sp>
      <p:sp>
        <p:nvSpPr>
          <p:cNvPr id="61" name="TextBox 60">
            <a:extLst>
              <a:ext uri="{FF2B5EF4-FFF2-40B4-BE49-F238E27FC236}">
                <a16:creationId xmlns:a16="http://schemas.microsoft.com/office/drawing/2014/main" id="{B5A3D61B-889E-9622-5CE9-EE6B016E9E74}"/>
              </a:ext>
            </a:extLst>
          </p:cNvPr>
          <p:cNvSpPr txBox="1"/>
          <p:nvPr/>
        </p:nvSpPr>
        <p:spPr>
          <a:xfrm>
            <a:off x="6300412" y="8145121"/>
            <a:ext cx="4783777" cy="830997"/>
          </a:xfrm>
          <a:prstGeom prst="rect">
            <a:avLst/>
          </a:prstGeom>
          <a:noFill/>
        </p:spPr>
        <p:txBody>
          <a:bodyPr wrap="square" rtlCol="0">
            <a:spAutoFit/>
          </a:bodyPr>
          <a:lstStyle/>
          <a:p>
            <a:r>
              <a:rPr lang="en-GB" sz="2400" dirty="0">
                <a:solidFill>
                  <a:schemeClr val="bg1"/>
                </a:solidFill>
                <a:latin typeface="Ciutadella Light" panose="02000000000000000000" pitchFamily="2" charset="0"/>
              </a:rPr>
              <a:t>sukanya@brandsmiths.co.uk</a:t>
            </a:r>
          </a:p>
          <a:p>
            <a:r>
              <a:rPr lang="en-GB" sz="2400" dirty="0">
                <a:solidFill>
                  <a:schemeClr val="bg1"/>
                </a:solidFill>
                <a:latin typeface="Ciutadella Light" panose="02000000000000000000" pitchFamily="2" charset="0"/>
              </a:rPr>
              <a:t>Senior Associate | IP Litigation</a:t>
            </a:r>
          </a:p>
        </p:txBody>
      </p:sp>
      <p:pic>
        <p:nvPicPr>
          <p:cNvPr id="51" name="Picture 50">
            <a:extLst>
              <a:ext uri="{FF2B5EF4-FFF2-40B4-BE49-F238E27FC236}">
                <a16:creationId xmlns:a16="http://schemas.microsoft.com/office/drawing/2014/main" id="{B6C15D89-9C24-B1F3-B136-15240E82547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906125" y="5676900"/>
            <a:ext cx="914400" cy="914400"/>
          </a:xfrm>
          <a:prstGeom prst="rect">
            <a:avLst/>
          </a:prstGeom>
        </p:spPr>
      </p:pic>
      <p:sp>
        <p:nvSpPr>
          <p:cNvPr id="52" name="TextBox 51">
            <a:extLst>
              <a:ext uri="{FF2B5EF4-FFF2-40B4-BE49-F238E27FC236}">
                <a16:creationId xmlns:a16="http://schemas.microsoft.com/office/drawing/2014/main" id="{B4F9B5CE-7266-6E31-8C00-F14DC79F5EEC}"/>
              </a:ext>
            </a:extLst>
          </p:cNvPr>
          <p:cNvSpPr txBox="1"/>
          <p:nvPr/>
        </p:nvSpPr>
        <p:spPr>
          <a:xfrm>
            <a:off x="6279261" y="5963550"/>
            <a:ext cx="4626864" cy="369332"/>
          </a:xfrm>
          <a:prstGeom prst="rect">
            <a:avLst/>
          </a:prstGeom>
          <a:noFill/>
        </p:spPr>
        <p:txBody>
          <a:bodyPr wrap="square" rtlCol="0">
            <a:spAutoFit/>
          </a:bodyPr>
          <a:lstStyle/>
          <a:p>
            <a:r>
              <a:rPr lang="en-GB" spc="300" dirty="0">
                <a:solidFill>
                  <a:srgbClr val="F73072"/>
                </a:solidFill>
                <a:latin typeface="Ciutadella Bold" pitchFamily="2" charset="0"/>
              </a:rPr>
              <a:t>BRANDSMITHS</a:t>
            </a:r>
            <a:r>
              <a:rPr lang="en-GB" spc="300" dirty="0"/>
              <a:t> </a:t>
            </a:r>
            <a:r>
              <a:rPr lang="en-GB" spc="300" dirty="0">
                <a:solidFill>
                  <a:schemeClr val="bg1"/>
                </a:solidFill>
                <a:latin typeface="Ciutadella" panose="01000000000000000000" pitchFamily="2" charset="0"/>
              </a:rPr>
              <a:t>| BUILT FOR BRANDS</a:t>
            </a:r>
          </a:p>
        </p:txBody>
      </p:sp>
    </p:spTree>
    <p:extLst>
      <p:ext uri="{BB962C8B-B14F-4D97-AF65-F5344CB8AC3E}">
        <p14:creationId xmlns:p14="http://schemas.microsoft.com/office/powerpoint/2010/main" val="14528211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xEl>
                                              <p:pRg st="0" end="0"/>
                                            </p:txEl>
                                          </p:spTgt>
                                        </p:tgtEl>
                                        <p:attrNameLst>
                                          <p:attrName>style.visibility</p:attrName>
                                        </p:attrNameLst>
                                      </p:cBhvr>
                                      <p:to>
                                        <p:strVal val="visible"/>
                                      </p:to>
                                    </p:set>
                                    <p:animEffect transition="in" filter="fade">
                                      <p:cBhvr>
                                        <p:cTn id="7" dur="500"/>
                                        <p:tgtEl>
                                          <p:spTgt spid="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1740</Words>
  <Application>Microsoft Office PowerPoint</Application>
  <PresentationFormat>Widescreen</PresentationFormat>
  <Paragraphs>149</Paragraphs>
  <Slides>10</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Aptos</vt:lpstr>
      <vt:lpstr>Aptos Display</vt:lpstr>
      <vt:lpstr>Arial</vt:lpstr>
      <vt:lpstr>Ciutadella</vt:lpstr>
      <vt:lpstr>Ciutadella Bold</vt:lpstr>
      <vt:lpstr>Ciutadella Light</vt:lpstr>
      <vt:lpstr>Ciutadella Medium</vt:lpstr>
      <vt:lpstr>Ciutadella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Abigail Ford</dc:creator>
  <cp:lastModifiedBy>Sukanya Wadhwa</cp:lastModifiedBy>
  <cp:revision>3</cp:revision>
  <dcterms:created xsi:type="dcterms:W3CDTF">2026-05-14T08:43:43Z</dcterms:created>
  <dcterms:modified xsi:type="dcterms:W3CDTF">2026-05-18T08:40:58Z</dcterms:modified>
</cp:coreProperties>
</file>